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3"/>
  </p:notesMasterIdLst>
  <p:handoutMasterIdLst>
    <p:handoutMasterId r:id="rId84"/>
  </p:handoutMasterIdLst>
  <p:sldIdLst>
    <p:sldId id="753" r:id="rId2"/>
    <p:sldId id="755" r:id="rId3"/>
    <p:sldId id="756" r:id="rId4"/>
    <p:sldId id="813" r:id="rId5"/>
    <p:sldId id="757" r:id="rId6"/>
    <p:sldId id="758" r:id="rId7"/>
    <p:sldId id="759" r:id="rId8"/>
    <p:sldId id="760" r:id="rId9"/>
    <p:sldId id="761" r:id="rId10"/>
    <p:sldId id="762" r:id="rId11"/>
    <p:sldId id="763" r:id="rId12"/>
    <p:sldId id="764" r:id="rId13"/>
    <p:sldId id="765" r:id="rId14"/>
    <p:sldId id="766" r:id="rId15"/>
    <p:sldId id="767" r:id="rId16"/>
    <p:sldId id="768" r:id="rId17"/>
    <p:sldId id="769" r:id="rId18"/>
    <p:sldId id="770" r:id="rId19"/>
    <p:sldId id="771" r:id="rId20"/>
    <p:sldId id="772" r:id="rId21"/>
    <p:sldId id="773" r:id="rId22"/>
    <p:sldId id="774" r:id="rId23"/>
    <p:sldId id="775" r:id="rId24"/>
    <p:sldId id="776" r:id="rId25"/>
    <p:sldId id="777" r:id="rId26"/>
    <p:sldId id="778" r:id="rId27"/>
    <p:sldId id="779" r:id="rId28"/>
    <p:sldId id="780" r:id="rId29"/>
    <p:sldId id="781" r:id="rId30"/>
    <p:sldId id="782" r:id="rId31"/>
    <p:sldId id="783" r:id="rId32"/>
    <p:sldId id="784" r:id="rId33"/>
    <p:sldId id="785" r:id="rId34"/>
    <p:sldId id="786" r:id="rId35"/>
    <p:sldId id="787" r:id="rId36"/>
    <p:sldId id="788" r:id="rId37"/>
    <p:sldId id="789" r:id="rId38"/>
    <p:sldId id="790" r:id="rId39"/>
    <p:sldId id="791" r:id="rId40"/>
    <p:sldId id="792" r:id="rId41"/>
    <p:sldId id="793" r:id="rId42"/>
    <p:sldId id="794" r:id="rId43"/>
    <p:sldId id="795" r:id="rId44"/>
    <p:sldId id="796" r:id="rId45"/>
    <p:sldId id="797" r:id="rId46"/>
    <p:sldId id="798" r:id="rId47"/>
    <p:sldId id="799" r:id="rId48"/>
    <p:sldId id="800" r:id="rId49"/>
    <p:sldId id="801" r:id="rId50"/>
    <p:sldId id="1964" r:id="rId51"/>
    <p:sldId id="1965" r:id="rId52"/>
    <p:sldId id="1966" r:id="rId53"/>
    <p:sldId id="1967" r:id="rId54"/>
    <p:sldId id="1968" r:id="rId55"/>
    <p:sldId id="1969" r:id="rId56"/>
    <p:sldId id="1970" r:id="rId57"/>
    <p:sldId id="1971" r:id="rId58"/>
    <p:sldId id="1972" r:id="rId59"/>
    <p:sldId id="1973" r:id="rId60"/>
    <p:sldId id="1974" r:id="rId61"/>
    <p:sldId id="1975" r:id="rId62"/>
    <p:sldId id="1976" r:id="rId63"/>
    <p:sldId id="1977" r:id="rId64"/>
    <p:sldId id="1978" r:id="rId65"/>
    <p:sldId id="1979" r:id="rId66"/>
    <p:sldId id="1960" r:id="rId67"/>
    <p:sldId id="1955" r:id="rId68"/>
    <p:sldId id="802" r:id="rId69"/>
    <p:sldId id="803" r:id="rId70"/>
    <p:sldId id="804" r:id="rId71"/>
    <p:sldId id="805" r:id="rId72"/>
    <p:sldId id="806" r:id="rId73"/>
    <p:sldId id="807" r:id="rId74"/>
    <p:sldId id="808" r:id="rId75"/>
    <p:sldId id="809" r:id="rId76"/>
    <p:sldId id="810" r:id="rId77"/>
    <p:sldId id="811" r:id="rId78"/>
    <p:sldId id="1958" r:id="rId79"/>
    <p:sldId id="1909" r:id="rId80"/>
    <p:sldId id="1911" r:id="rId81"/>
    <p:sldId id="1943" r:id="rId8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4D4D4D"/>
    <a:srgbClr val="B2B2B2"/>
    <a:srgbClr val="808080"/>
    <a:srgbClr val="C0C0C0"/>
    <a:srgbClr val="777777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6" autoAdjust="0"/>
    <p:restoredTop sz="86154" autoAdjust="0"/>
  </p:normalViewPr>
  <p:slideViewPr>
    <p:cSldViewPr>
      <p:cViewPr varScale="1">
        <p:scale>
          <a:sx n="62" d="100"/>
          <a:sy n="62" d="100"/>
        </p:scale>
        <p:origin x="81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2F68538-DF7F-414D-AA31-4EA3234EF2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9A9C262-8A95-4E59-85FC-A40E253687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E2B719AB-5889-40F9-9EF2-32AFF1336AA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89F77365-EC3B-4FD8-A4F5-DE936004897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smtClean="0"/>
            </a:lvl1pPr>
          </a:lstStyle>
          <a:p>
            <a:pPr>
              <a:defRPr/>
            </a:pPr>
            <a:fld id="{18C7A2D8-6E2D-4593-AB81-C7B2E8522A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92C5E055-4E2E-425F-AD7B-FE99076E82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85D45E1-AAE8-403C-8F76-8FDA4BC9ACA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6A7840C-DA74-4B2E-92C4-81E3657FDE5B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4324D27C-9805-4F10-BBC6-7B91E65A02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1B442C8B-4245-4C08-9209-066C0B91B5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017427D2-B7B0-4202-8914-75769FE0C7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smtClean="0"/>
            </a:lvl1pPr>
          </a:lstStyle>
          <a:p>
            <a:pPr>
              <a:defRPr/>
            </a:pPr>
            <a:fld id="{09D41227-2ED2-462A-8D4D-E6FB65D2C9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CFF1CD0-B771-43D9-8EAF-144AD77D8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EB478C-9F4F-4C90-9F88-107829FD6D5E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A1AE486-E20B-4B8F-A99F-48C253D38F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F681127-EC24-4BE5-98C8-0091AA73F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39B492A9-8239-4664-A034-FD11E5325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4CC3F7-B774-4A18-B116-4E700F80D60F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207D2CE-8096-45B8-A98D-8AA82F5B1C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53C0B20-4DD9-43ED-9636-3D6870A86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14313443-BC12-450B-A417-49BB86DBC8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7735E6-E07D-474B-881F-B43EFDE37E38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622D4A4-D81D-4E7D-AA0A-4F50F5F5F1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C4D7DA50-99A9-4258-8F6E-DC83FB40F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EE3F22A-B82A-4F15-A491-27CB7A53D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FA777F-1243-4D4F-B048-F22FC5795DC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C16DC2-7618-4E16-8E4E-B9B68209B2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6EDF088-023C-4FCA-A222-D09DA6460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978D7113-3DF4-45BD-A623-71195ECE6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57B4C8-B650-46D4-BD9C-CD4B8F24457D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17581BE5-DF4D-45A0-BE7E-9BDDC49FFEC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4AA9A427-5339-42CF-B40E-80C7C0C646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FE695A60-68CC-4C88-B44E-EF82BF0D7E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37898B-A614-4915-96C8-E2265AB6E4F5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FDF0982-53B1-43B3-A2E7-827D964A41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3FFC74F-2A3F-4B11-B833-6039523D3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CF8B54F-6D15-49C6-B6CD-80351B6564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A565F2-02FC-4E15-A5B5-DBE6A81AF8F0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2D51F09-F9CD-438A-B11E-C8C2D96E61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D1D696D-857B-4A49-8450-DA0C328BE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7CCC11F0-2C4B-48D5-9779-DD21DED8B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F1FAF4-7F80-43F8-BC76-F0F5794B696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0A0E475-ACE6-42EF-A1C7-1284EBC4B5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2D55F1B-58DA-472F-8E99-CC5EAF270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43FA15E4-05D7-4FEC-8EBC-15CC41A7B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EE1764-1508-4601-9C67-70C8F2404FC1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74276B58-38E5-4D90-B750-812F5AA34A1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33CBE7F5-C6D1-4F9D-8FA4-28053F3723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B6EFC50-ACE4-4B64-A181-CF68BB786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7B5F42-C683-4821-9070-4F9446D5814A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71C10C90-D008-4FB4-B4D3-6908101F6B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B3A68FCC-F151-4C39-8BA9-89D5F110A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C17DCE53-19B9-427F-AEEE-B50C6BDBC3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3E346B-635A-45FF-91A7-D5A6D31E9CEA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AA5FBF2-8C76-4C24-B144-727679F1A0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CFB2AC0-A45B-4A00-A15C-5AF6275D0B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49692B07-FD0E-4DA2-B25E-7005D6EA60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98513F-A5DA-4A27-AD5D-B5A1A1A03AAE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82402A57-45ED-4624-9523-BF2A8AC9124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303AF30-743B-4C36-9C1E-C5EFC48150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3AFA6D5-8D88-4980-B600-728D89320E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FEDF545-B01E-4525-AD8D-EAF066B853E0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5A890A24-C3CE-4DE7-9CB7-76671F2F3D3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E71B9F95-7828-4DC2-A143-9276A80E6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0D3F1F1-770C-4B2F-8BA3-3E854EC0F9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BA517C-A756-42AC-A7C1-C64E667C609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BC13345B-2039-4924-BE51-DEA2207149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4532BF7-841C-419D-8610-75275065A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73936B89-ED05-4480-9CB0-63BB760C2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2AE983C-6F7A-4270-8262-67852F36570E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184BE88A-7278-4842-B594-28B3BFD7A0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56E0AC51-E065-4A77-91E5-99DF8010F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D392ABE-7112-4198-8C14-A1BDA1C93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21384A-B0E5-4F7C-834E-EB4CE5991640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10F5ED3A-ACD7-44C1-8806-78774EE7467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465ABCA-0F63-42A5-A59C-B580FBA22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2F3D58AD-C5F5-4300-87EC-66F8463B3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D13CEC-0E57-4914-9E4F-CC534D0C8439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5A8195AA-FA45-445B-B740-C9955F5F47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BB9EE2A5-4E1C-4061-855E-98F8A08F98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22849139-9788-419D-BD5F-4A177AA91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7B0210-95FA-49BF-91F7-138D1C688967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F934FB2-42BD-41A4-A222-F1D07143E4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2976E36-6B4D-48D5-A8C1-8A4E3CAA3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5D17F694-5EC3-4A35-AAB7-2C45D2322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C96526-3458-433B-B98A-C568B8BFC46E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986A8A40-A4EC-402F-A4A8-BDA26A651B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FDCB5FDE-7597-470A-9F24-C3F364262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0AE6A3A9-3793-4AD9-8D07-3E329E48E4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64E72B-AF43-42F9-A925-AE02BA8F1B85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1F18EA8-C589-43E2-8AEE-BB14AC87CC1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B51386-58A4-40CB-AFE0-97A5511DC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CE278BA-3BFB-4633-BA35-EA4B63445C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4612B1-4A08-426A-9868-442DFFA4710B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FFE7A40-2EC4-43EC-851C-E96AD26C35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FBA6986-76A9-4166-A813-A7804FBA8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3932C63B-F7FB-4531-89F3-927AD9C18E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E78F08-C5E1-4019-BAB9-F74246F1EA08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3E65AD9-C82D-4EF0-9DA8-C12D98E441F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B6C2954-0BDE-453C-8379-1AD74E25F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AA2DE06-F4C0-4A82-80E1-70606757DD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A200251-BAFF-4B9F-A29C-128FD06053CF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61DFDFD6-BC2D-4D32-B4E7-4E4362995D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8DD9EAF-5391-456D-B06D-F96A2DC3B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D9835097-C3BE-4B9D-86DB-9922B199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27312F-DE82-4180-946D-70DB55226E1E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DE57510-8C15-4724-A0F9-ECC550C682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545D7F-969B-4E61-81C6-0779E6E475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E863DB0-2500-41A1-8FA5-FB14E5F7A2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3F595D2-CB2E-47CF-8053-A82896B09C5A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104C32D-3704-48D7-A21B-6900432AAF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B86B5E4-4DBF-4782-96D5-15028109E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9B3B625-7075-4340-BB6A-DDB596DF71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B438BB-E49C-486C-BC94-F31A289F75A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ABA3D5B-704B-4FFF-864B-78BA735307E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97C6E04-A969-4154-8F55-44BFF9AE7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7C0D1B4-92EE-4C58-B02D-7C542655D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558BA1-FF0B-4B04-ADD9-FB53BC86EB1B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C98B7A9-5BF9-4F4C-80E8-68CB0C1B925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09023256-BC0A-4A88-8CF4-5C9D09A35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D23326A-5E21-4661-BE36-EC44005AA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CC430E-C51E-43A9-8718-23B35788382D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0AF49EB-9B5D-4FC7-9D93-664EA4C8C9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B6FE7AF-C495-486A-88FA-BF993D8893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6FE872FA-5B81-4E58-BD9C-6054169F5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30FE37C-43CB-40DB-A5DC-C1FCDC138AA8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E4CCB3CE-57E2-4440-B19B-B7D0E323EA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6BF6A74D-7B8E-41AB-9B4E-5A4B5E05B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D6F80AC-2860-48DB-A0E7-EA8DA79FF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2D89E2D-A839-4721-A0BB-9AB8FA01CE2B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B4DD87E-209B-4413-B9D2-033037F988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9650C03-1363-4BFB-81E4-B25BED792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15D9E15-7479-4E2A-A763-00601C38E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3B2AA41-9B6B-490C-9307-9A5D67F7C02B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411FCB-134C-462C-AE1E-322C7E49DEF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328DA8BF-99E7-4F7D-AE24-DE8EB9AFE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B42973EE-3D6B-4748-B985-6E2477684F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826433-67F8-4A5B-AF9A-69342D8818A1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540B0EA-F304-4089-8274-23D79540567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19A9788B-F779-4646-9300-FB8214B37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F5C2516-3E1B-434C-B56F-ABB018665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B2B862-9AA3-4274-B831-9057468FF219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FBB43CF-8A04-4DD5-92DE-CB1288637C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30143E2-2387-4A43-B659-056DDF15D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37EA505-125E-4AAE-B650-A7701B53C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90069C-705D-42F9-9136-E4C27AA4DA24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7B6518CF-9B3F-4D45-9E47-C7D0394C77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8444942-5EC6-47FF-B16A-00BCDED5D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5491797-30B1-4DC1-A816-97A2552C0B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EB1BC2-4FFE-454D-883F-00B6808C5314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68B2A01-1CA6-40FC-AB6F-12D48E697F7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9870B14B-FD97-4D6B-9EE6-D8F60F3EA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0F9BF55-807F-46A9-B683-C1C135DA5A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4313F90-36FA-4041-AD25-E084F8E017FC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1A79529-9FE5-4676-A74F-9FC0198B24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351FF0B2-56B8-4650-9C78-B45CF2CB5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4CB1EE8-2ACC-48C3-A259-76E836968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B8BD66-61B9-4275-9494-CFA59689B45D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A1316D99-0E55-4A8B-BB63-182E4236EB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45B2587-E8A8-46C1-9869-1774B7FA8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7C136E09-B747-49D4-A9BB-2B4287747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89A0EC-43E1-4D0E-B2D4-16FFD5FC12B4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5137978-3615-40EB-BB44-99393E8F186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85A10E0-FF88-4B9E-9B7F-55F9EAF98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7162C77-5874-496F-B6BA-3B0D8CB343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BD80490-742D-47D3-8BA2-E66DABE49048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24A22366-B84A-400F-B3E1-E8BA8F8DF7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AE2C30DC-B49F-4DC7-91B2-8C955DCD4B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9774C2F2-24D6-40DA-BF05-B868581D9F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C05235-2EA3-428E-8E28-28B28C5B84A7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796F5AD3-3FF3-4004-B8B2-25B2AB7491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A6D95054-3900-4251-89EB-1700D163A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1C46AAF-D9E9-4DE0-8884-1BCB95F7D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EA11677-4A38-4968-8685-0EA1641CF6D7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ED47D5E5-01E5-4702-8683-B10F341F1A2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8A6C966B-3F40-4481-ADFD-4814C6CD2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BC86BB00-E467-46EC-B087-03C18AC324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491D8E-DA9D-4C54-BD35-781ECC8739C1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CAF9A33E-EDCF-49C7-BDDC-33CA3166FB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A4769BFD-7EB6-431C-A2A6-8BFD8A188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8BF2B2A0-2C83-4C41-83EC-5A1CD8C7D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6678B8-A89E-447C-B11D-4E6CB66CA131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7B7BF62A-E14E-4FEA-A9D5-E5B2131203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F26F52EA-CC99-4D50-8A11-0596022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7FE51CBF-7AAC-43C7-8218-50CB5F6F11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904007-025F-42BF-A2D1-6B059FEBD247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6CD58721-7EB2-424D-A1C9-B21CFFB6E2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E78CCFBC-6789-42F5-A2E3-F0032D5BA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6218A2E3-5BB2-4462-A1C2-BF75C50AC1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A4B02B-CFAD-4B35-9128-AF4B951C23BF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467AF7CF-1DBF-4F60-86B7-E61A76E932F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CF51D8FE-2DFE-4162-95FA-B690831309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13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658AA7-AA56-419D-B18B-B146B71AB7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3F785D-A632-4C19-9D99-D327B59D29C7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AC12BF3-4719-47EB-92C3-F0E892B614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7C65CDAD-66CA-4704-9A8A-3910B27EC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FF06CCA1-91F1-455C-9A63-62AE9BC81F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5C0D85-D01A-4A4F-9BEA-487E142D6DD0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A80E94D-5A0B-4C34-B93D-039759828A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38D4ECC-E6D5-416E-B617-29689AD47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8FDF0CD1-B7F0-48AB-A39E-5FA49281E5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99BB4E-0AF1-4628-9D5D-EEFA9FCB100C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B6203489-2A17-4163-A9A2-12363BC0D8F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448FF91-858A-4EC8-8065-8488ED4A9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8233A15-0FA7-4C3E-9E43-5AA582C37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13FE2F-2019-421D-97E8-DCE0C41D016A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19F01082-274D-479F-B7F2-320D27F2C14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80789DD-C4BF-43EA-A200-997CBA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642BBE50-628C-41CE-992A-F9AA726B9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C637572-3349-481A-AA28-533BF5034A2C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1ECB0896-BEE8-48CF-8C73-46BA9834F2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EF8A8AEA-4E14-43FD-BB87-03BB58C5D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CD274DDB-7084-42BC-856D-83D464713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CA0312-DD6A-412E-B21B-8820C3E2590A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80C01A1-BB75-4C79-A637-5F2134B730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B60276A3-D44C-4A6F-B710-B78D20166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561B13C-F8EE-48B6-867F-B8E644D26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1221A1-7F74-4561-A426-F7CD428DE0AE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EB77E057-1759-45FB-BA94-F075793EA35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11133087-498A-4B7C-AE74-47A5F01AB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99EA294C-C0AF-4E39-90D3-F2B97F134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477B8F-6619-4F2D-B7C5-7E23A065947B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5031E7-B33C-401B-909E-43F3CB70DE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7CB11A03-7C8E-4611-8019-429A1BF46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46773519-9F2D-451B-A5E0-050D2530B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A131BED-C4D3-4A11-B980-4BDA6049EBA3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5DFCEC4-8D76-4217-A189-E5033494B6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F81FF36C-1037-440E-A0D2-AE9346C5C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237A21F-BEF1-4C34-A40A-195C2C643D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5CDDA6-3A6B-4644-8DC1-0A50EA5B9901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2A780181-99F8-4702-A71D-B0D0F029B1F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738CB954-2AED-4D58-9008-1519560AA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4C5A3714-A29C-4770-B0F3-AA6DE4277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978A26-22A4-4BFC-AB70-7C553F3B699A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FFC8105A-7699-43B4-A0B3-A9D28E17C7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3227AA8-77B5-464B-AC22-A3BEEE1711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8834FBD1-CF47-4E38-B758-DFFFC0DB2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A5B206B-A002-4D82-92AF-CAC4F6796DD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BC3AF3A-73D0-41F6-BFC8-FCBD9E48B8F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5C81E945-4952-42A9-8AF9-EF2E27483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55123E81-5F5E-489F-85D2-C1628C826A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4204526-7A43-4A9E-A2BB-4CD0F3F01DA6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DACA427-1EE5-4865-8E0D-2221666A86C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16A28DF-ECB4-4B8C-83CD-28F42B6CA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95CB8BE-3399-4F09-BC58-797311C71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D5C1C13-02E3-423B-99F6-3775481616B0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00EA4E8B-060C-4591-9C0C-C8CA41BD3B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C5C6554-F142-4947-871A-F66CB40BC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3A1E45-8C25-42ED-B782-FB072AD9F9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EDD785-00D3-4D9C-A9F2-8B9AC02FBE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23D567-C11F-4C75-AF9F-6ACFD2E3D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E7206-62E1-4348-B12C-D632936296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40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F0BC2C-B57D-4896-86B2-6CBFE583B2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83C229-9D3F-4E7C-819B-A24F10C138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7B805C-834F-4AC5-9C31-C7E0265E4C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D6A27-FB7F-48DA-B360-AE7D86093F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80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CBC327-EB35-4A70-9172-E138F232F8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94144-57DE-457C-8134-746DC6C495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A42C5A-CAD9-4B7A-B43A-4D51ECA77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01C8E-547B-4727-8D0E-F1B90CA46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984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10AC5B-7A76-4BDF-8980-EDEF90DFE9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A37685-E993-4A6F-BA45-9B3884596A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249A3-519A-40D9-866B-C20C51B3A3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558AC-6310-4A43-8127-F9AA41D632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04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E9AEAB-D0BE-43C5-94E0-CC40AC7263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F4D20F-5455-4811-A9F9-FDEB82ACE8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55B4B6-F5DC-4225-A4BB-15BB40860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C1782-8CF4-4FC6-8EFD-FAEDE4E40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59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D2F23C-E64D-46F7-8544-B20FF8FED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765032-603A-43EF-917D-68C2B26E78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3D6F1D-73BB-400C-860F-8F6830AAC3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D82E-21AF-4D1E-B79B-EA5098E3CA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64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52E2C2-87D8-4B99-96DD-2C93FFBE43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9911F-67B9-485E-8CD7-C6A7834359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C06FB-2948-437C-B9FC-BDF510ACC7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EB0F1-469F-4153-BF76-A47AEC4E3B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21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BC224A-6FBF-4A9A-A3CF-63403F550A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73CD19-B763-429F-8E31-A123F3A5E3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9FF4A9-033C-4396-8EBA-E6A313DDA4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4BB4A-662B-4851-ABF5-02D727080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61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AF8B4D5-7053-4F16-A6F1-A4475256A5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80C402-149C-44F0-9543-72E232E61F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111C79-9B3C-4826-B43E-52AAA08981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C05F8-21C7-44F7-852F-4FF40645B3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1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81826B-CB28-48D2-A72C-1F144C13E4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1D103EC-3869-47A1-9DC3-46795F2E19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1C9F98-8969-4B8D-B537-4BE7077AD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587A0-11E8-47C8-996B-75E6AE19A8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2075D-67B0-4615-BCA0-6F35E17023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5F9AD-4577-45BF-A04B-0409705671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1128D-716F-404C-99A4-D4F48F6FE0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B23C4-DC40-45D9-B582-805230846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77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88DB6-821D-428A-B919-3A3ABCA4C7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FE635-A46A-43C2-865F-4D8E1AD3CB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A43DE-8770-4ED1-951E-112207DD5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AB5C-B827-4782-81AB-FDBBC33DE3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79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A2B0686-B9DF-4BCE-AE75-523EDA0FA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93DF822-922F-4AD2-A37B-1A25EE820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0D5A1B61-058D-417A-A110-5FAC952E0A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DB858076-A17D-4152-B266-C1F92E1B15F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28B8795E-F2E4-478C-A2A3-A58A715E85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42453CF-99DC-41E2-94EE-DB70B8389B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B898D0C8-A819-4D87-9FAC-BD85114A9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0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da.kth.se/cvap/abstracts/cvap198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ubc.ca/~lowe/papers/ijcv04.pdf" TargetMode="Externa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8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obots.ox.ac.uk/~vgg/research/affine/" TargetMode="External"/><Relationship Id="rId4" Type="http://schemas.openxmlformats.org/officeDocument/2006/relationships/hyperlink" Target="http://www.robots.ox.ac.uk/~vgg/research/affine/det_eval_files/mikolajczyk_ijcv2004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://people.csail.mit.edu/albert/ladypack/wiki/index.php/Known_implementations_of_S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se.uwa.edu.au/~pk/research/matlabfns/Spatial/Docs/Harris/A_Combined_Corner_and_Edge_Detector.pdf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24E4411-37C3-492B-8C27-1CB76C4BF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extraction: Corners and blobs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E292E15-68CB-4390-8001-88B6243C99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4100" name="Picture 5" descr="Sunflowers2_circles">
            <a:extLst>
              <a:ext uri="{FF2B5EF4-FFF2-40B4-BE49-F238E27FC236}">
                <a16:creationId xmlns:a16="http://schemas.microsoft.com/office/drawing/2014/main" id="{3785D7AD-778C-4F78-82B8-FBD1D8EC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6">
            <a:extLst>
              <a:ext uri="{FF2B5EF4-FFF2-40B4-BE49-F238E27FC236}">
                <a16:creationId xmlns:a16="http://schemas.microsoft.com/office/drawing/2014/main" id="{AFD5D202-B738-4493-8D29-54049575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2750"/>
            <a:ext cx="4092575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D980F2-5511-42AC-9850-8406B7404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Mathematics</a:t>
            </a:r>
            <a:endParaRPr lang="ru-RU" altLang="en-US"/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7EFAEB4D-C713-49E7-928A-62A89BB06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600" imgH="381000" progId="Equation.DSMT4">
                  <p:embed/>
                </p:oleObj>
              </mc:Choice>
              <mc:Fallback>
                <p:oleObj name="Equation" r:id="rId3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A1B47516-78E0-40BE-B900-8B52106BD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1217613"/>
            <a:ext cx="51768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Change of intensity for the shift [</a:t>
            </a:r>
            <a:r>
              <a:rPr lang="en-US" altLang="en-US" sz="2400" i="1">
                <a:cs typeface="Times New Roman" panose="02020603050405020304" pitchFamily="18" charset="0"/>
              </a:rPr>
              <a:t>u,v</a:t>
            </a:r>
            <a:r>
              <a:rPr lang="en-US" altLang="en-US" sz="2400">
                <a:cs typeface="Times New Roman" panose="02020603050405020304" pitchFamily="18" charset="0"/>
              </a:rPr>
              <a:t>]: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pSp>
        <p:nvGrpSpPr>
          <p:cNvPr id="1187845" name="Group 5">
            <a:extLst>
              <a:ext uri="{FF2B5EF4-FFF2-40B4-BE49-F238E27FC236}">
                <a16:creationId xmlns:a16="http://schemas.microsoft.com/office/drawing/2014/main" id="{F780897E-5CBF-4788-9925-AD3B658D1139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514600"/>
            <a:ext cx="1371600" cy="1371600"/>
            <a:chOff x="4080" y="1920"/>
            <a:chExt cx="864" cy="864"/>
          </a:xfrm>
        </p:grpSpPr>
        <p:sp>
          <p:nvSpPr>
            <p:cNvPr id="22561" name="Line 6">
              <a:extLst>
                <a:ext uri="{FF2B5EF4-FFF2-40B4-BE49-F238E27FC236}">
                  <a16:creationId xmlns:a16="http://schemas.microsoft.com/office/drawing/2014/main" id="{A024072B-5277-4E26-9F04-08C9B4CFC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AutoShape 7">
              <a:extLst>
                <a:ext uri="{FF2B5EF4-FFF2-40B4-BE49-F238E27FC236}">
                  <a16:creationId xmlns:a16="http://schemas.microsoft.com/office/drawing/2014/main" id="{8FCA73E7-7443-49EF-A906-890C7308F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2563" name="Text Box 8">
              <a:extLst>
                <a:ext uri="{FF2B5EF4-FFF2-40B4-BE49-F238E27FC236}">
                  <a16:creationId xmlns:a16="http://schemas.microsoft.com/office/drawing/2014/main" id="{6BD15A96-A849-4C4E-8C1F-A2894A03B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87849" name="Group 9">
            <a:extLst>
              <a:ext uri="{FF2B5EF4-FFF2-40B4-BE49-F238E27FC236}">
                <a16:creationId xmlns:a16="http://schemas.microsoft.com/office/drawing/2014/main" id="{427705B3-BEE9-4F3F-82D8-624F5FB2FD3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667000"/>
            <a:ext cx="1385888" cy="1371600"/>
            <a:chOff x="2592" y="2016"/>
            <a:chExt cx="873" cy="864"/>
          </a:xfrm>
        </p:grpSpPr>
        <p:sp>
          <p:nvSpPr>
            <p:cNvPr id="22558" name="AutoShape 10">
              <a:extLst>
                <a:ext uri="{FF2B5EF4-FFF2-40B4-BE49-F238E27FC236}">
                  <a16:creationId xmlns:a16="http://schemas.microsoft.com/office/drawing/2014/main" id="{CE363A67-D1AC-4070-8DF0-2C5B37F1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2559" name="Text Box 11">
              <a:extLst>
                <a:ext uri="{FF2B5EF4-FFF2-40B4-BE49-F238E27FC236}">
                  <a16:creationId xmlns:a16="http://schemas.microsoft.com/office/drawing/2014/main" id="{D1ED230B-8CBE-4DF0-A1E2-CC2DA1D19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Shifted 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560" name="Line 12">
              <a:extLst>
                <a:ext uri="{FF2B5EF4-FFF2-40B4-BE49-F238E27FC236}">
                  <a16:creationId xmlns:a16="http://schemas.microsoft.com/office/drawing/2014/main" id="{FFA34FA4-A96E-40C8-AC65-C7B467DFA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7853" name="Group 13">
            <a:extLst>
              <a:ext uri="{FF2B5EF4-FFF2-40B4-BE49-F238E27FC236}">
                <a16:creationId xmlns:a16="http://schemas.microsoft.com/office/drawing/2014/main" id="{167895EA-25F2-42C2-95F1-1762C4666E47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590800"/>
            <a:ext cx="1385888" cy="1447800"/>
            <a:chOff x="1200" y="1968"/>
            <a:chExt cx="873" cy="912"/>
          </a:xfrm>
        </p:grpSpPr>
        <p:sp>
          <p:nvSpPr>
            <p:cNvPr id="22555" name="AutoShape 14">
              <a:extLst>
                <a:ext uri="{FF2B5EF4-FFF2-40B4-BE49-F238E27FC236}">
                  <a16:creationId xmlns:a16="http://schemas.microsoft.com/office/drawing/2014/main" id="{F52EE31A-C58D-451F-959D-2A67CC87F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2556" name="Text Box 15">
              <a:extLst>
                <a:ext uri="{FF2B5EF4-FFF2-40B4-BE49-F238E27FC236}">
                  <a16:creationId xmlns:a16="http://schemas.microsoft.com/office/drawing/2014/main" id="{653E8DAC-E29F-4704-9669-1A1AC9760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Window function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557" name="Line 16">
              <a:extLst>
                <a:ext uri="{FF2B5EF4-FFF2-40B4-BE49-F238E27FC236}">
                  <a16:creationId xmlns:a16="http://schemas.microsoft.com/office/drawing/2014/main" id="{A458CEF6-01ED-435B-AE57-DC15F1E10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7857" name="Group 17">
            <a:extLst>
              <a:ext uri="{FF2B5EF4-FFF2-40B4-BE49-F238E27FC236}">
                <a16:creationId xmlns:a16="http://schemas.microsoft.com/office/drawing/2014/main" id="{0F0616AE-36FC-46F7-A528-8E9F99AF8936}"/>
              </a:ext>
            </a:extLst>
          </p:cNvPr>
          <p:cNvGrpSpPr>
            <a:grpSpLocks/>
          </p:cNvGrpSpPr>
          <p:nvPr/>
        </p:nvGrpSpPr>
        <p:grpSpPr bwMode="auto">
          <a:xfrm>
            <a:off x="1724025" y="4876800"/>
            <a:ext cx="8710613" cy="1281113"/>
            <a:chOff x="129" y="3312"/>
            <a:chExt cx="5487" cy="807"/>
          </a:xfrm>
        </p:grpSpPr>
        <p:grpSp>
          <p:nvGrpSpPr>
            <p:cNvPr id="22538" name="Group 18">
              <a:extLst>
                <a:ext uri="{FF2B5EF4-FFF2-40B4-BE49-F238E27FC236}">
                  <a16:creationId xmlns:a16="http://schemas.microsoft.com/office/drawing/2014/main" id="{04087C48-564D-411F-B58C-D418744072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22548" name="Group 19">
                <a:extLst>
                  <a:ext uri="{FF2B5EF4-FFF2-40B4-BE49-F238E27FC236}">
                    <a16:creationId xmlns:a16="http://schemas.microsoft.com/office/drawing/2014/main" id="{43507607-8E10-4879-A614-F72DA8883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22553" name="AutoShape 20">
                  <a:extLst>
                    <a:ext uri="{FF2B5EF4-FFF2-40B4-BE49-F238E27FC236}">
                      <a16:creationId xmlns:a16="http://schemas.microsoft.com/office/drawing/2014/main" id="{05AA4DA5-BC3C-4249-90CB-AD1DD2B62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tr-TR" altLang="en-US" sz="2400"/>
                </a:p>
              </p:txBody>
            </p:sp>
            <p:sp>
              <p:nvSpPr>
                <p:cNvPr id="22554" name="Freeform 21">
                  <a:extLst>
                    <a:ext uri="{FF2B5EF4-FFF2-40B4-BE49-F238E27FC236}">
                      <a16:creationId xmlns:a16="http://schemas.microsoft.com/office/drawing/2014/main" id="{AC041F3C-A48A-4D3A-ABE8-61A204D9A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49" name="Group 22">
                <a:extLst>
                  <a:ext uri="{FF2B5EF4-FFF2-40B4-BE49-F238E27FC236}">
                    <a16:creationId xmlns:a16="http://schemas.microsoft.com/office/drawing/2014/main" id="{DF2C5C5C-2599-43AE-9106-2968A87470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22550" name="Freeform 23">
                  <a:extLst>
                    <a:ext uri="{FF2B5EF4-FFF2-40B4-BE49-F238E27FC236}">
                      <a16:creationId xmlns:a16="http://schemas.microsoft.com/office/drawing/2014/main" id="{8C6D75A2-2301-46FA-903F-E4997667B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51" name="Freeform 24">
                  <a:extLst>
                    <a:ext uri="{FF2B5EF4-FFF2-40B4-BE49-F238E27FC236}">
                      <a16:creationId xmlns:a16="http://schemas.microsoft.com/office/drawing/2014/main" id="{F6A81024-728F-4C08-88D4-C1F236949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52" name="Line 25">
                  <a:extLst>
                    <a:ext uri="{FF2B5EF4-FFF2-40B4-BE49-F238E27FC236}">
                      <a16:creationId xmlns:a16="http://schemas.microsoft.com/office/drawing/2014/main" id="{D43CD8E3-B787-4B6F-83F0-B72175992F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2539" name="Group 26">
              <a:extLst>
                <a:ext uri="{FF2B5EF4-FFF2-40B4-BE49-F238E27FC236}">
                  <a16:creationId xmlns:a16="http://schemas.microsoft.com/office/drawing/2014/main" id="{3799B43C-4A6D-45E2-8C73-02943C635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22544" name="Group 27">
                <a:extLst>
                  <a:ext uri="{FF2B5EF4-FFF2-40B4-BE49-F238E27FC236}">
                    <a16:creationId xmlns:a16="http://schemas.microsoft.com/office/drawing/2014/main" id="{956142FC-0AD0-423F-823D-C2FA70D0C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22546" name="AutoShape 28">
                  <a:extLst>
                    <a:ext uri="{FF2B5EF4-FFF2-40B4-BE49-F238E27FC236}">
                      <a16:creationId xmlns:a16="http://schemas.microsoft.com/office/drawing/2014/main" id="{8F1CE2A2-05A8-440E-8FB9-5C7099AD3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tr-TR" altLang="en-US" sz="2400"/>
                </a:p>
              </p:txBody>
            </p:sp>
            <p:sp>
              <p:nvSpPr>
                <p:cNvPr id="22547" name="Freeform 29">
                  <a:extLst>
                    <a:ext uri="{FF2B5EF4-FFF2-40B4-BE49-F238E27FC236}">
                      <a16:creationId xmlns:a16="http://schemas.microsoft.com/office/drawing/2014/main" id="{E94AC835-CB93-4B97-B28F-7A360F8D3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545" name="Freeform 30">
                <a:extLst>
                  <a:ext uri="{FF2B5EF4-FFF2-40B4-BE49-F238E27FC236}">
                    <a16:creationId xmlns:a16="http://schemas.microsoft.com/office/drawing/2014/main" id="{A92F2DE9-D520-4B3B-8E8F-16E9CCBD3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40" name="Text Box 31">
              <a:extLst>
                <a:ext uri="{FF2B5EF4-FFF2-40B4-BE49-F238E27FC236}">
                  <a16:creationId xmlns:a16="http://schemas.microsoft.com/office/drawing/2014/main" id="{21A349BB-7CD8-4D0B-94A3-D58F0484B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or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22541" name="Text Box 32">
              <a:extLst>
                <a:ext uri="{FF2B5EF4-FFF2-40B4-BE49-F238E27FC236}">
                  <a16:creationId xmlns:a16="http://schemas.microsoft.com/office/drawing/2014/main" id="{1CFEA28A-D354-4F12-ABB1-2086DC26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" y="3360"/>
              <a:ext cx="19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Window function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w(x,y)</a:t>
              </a: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42" name="Text Box 33">
              <a:extLst>
                <a:ext uri="{FF2B5EF4-FFF2-40B4-BE49-F238E27FC236}">
                  <a16:creationId xmlns:a16="http://schemas.microsoft.com/office/drawing/2014/main" id="{B702B230-1DDE-47B5-995D-C8506B930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Gaussian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22543" name="Text Box 34">
              <a:extLst>
                <a:ext uri="{FF2B5EF4-FFF2-40B4-BE49-F238E27FC236}">
                  <a16:creationId xmlns:a16="http://schemas.microsoft.com/office/drawing/2014/main" id="{AEA30EFF-47BA-465D-9D2C-789598C15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cs typeface="Times New Roman" panose="02020603050405020304" pitchFamily="18" charset="0"/>
                </a:rPr>
                <a:t>1 in window, 0 outside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</p:grpSp>
      <p:sp>
        <p:nvSpPr>
          <p:cNvPr id="22537" name="Text Box 35">
            <a:extLst>
              <a:ext uri="{FF2B5EF4-FFF2-40B4-BE49-F238E27FC236}">
                <a16:creationId xmlns:a16="http://schemas.microsoft.com/office/drawing/2014/main" id="{CB7DCEDF-B07B-4261-A458-51532AE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113" y="6477000"/>
            <a:ext cx="1674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Source: R. Szeliski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9353740-3929-4782-9E6F-B3CC82F98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Mathematics</a:t>
            </a:r>
            <a:endParaRPr lang="ru-RU" altLang="en-US"/>
          </a:p>
        </p:txBody>
      </p:sp>
      <p:graphicFrame>
        <p:nvGraphicFramePr>
          <p:cNvPr id="24579" name="Object 3">
            <a:extLst>
              <a:ext uri="{FF2B5EF4-FFF2-40B4-BE49-F238E27FC236}">
                <a16:creationId xmlns:a16="http://schemas.microsoft.com/office/drawing/2014/main" id="{181D25A7-2DF8-466C-9516-E2472F0AA6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600" imgH="381000" progId="Equation.DSMT4">
                  <p:embed/>
                </p:oleObj>
              </mc:Choice>
              <mc:Fallback>
                <p:oleObj name="Equation" r:id="rId3" imgW="2768600" imgH="38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>
            <a:extLst>
              <a:ext uri="{FF2B5EF4-FFF2-40B4-BE49-F238E27FC236}">
                <a16:creationId xmlns:a16="http://schemas.microsoft.com/office/drawing/2014/main" id="{B0784A4C-24FF-4BE1-8415-302C1E40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1217613"/>
            <a:ext cx="51768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Change of intensity for the shift [</a:t>
            </a:r>
            <a:r>
              <a:rPr lang="en-US" altLang="en-US" sz="2400" i="1">
                <a:cs typeface="Times New Roman" panose="02020603050405020304" pitchFamily="18" charset="0"/>
              </a:rPr>
              <a:t>u,v</a:t>
            </a:r>
            <a:r>
              <a:rPr lang="en-US" altLang="en-US" sz="2400">
                <a:cs typeface="Times New Roman" panose="02020603050405020304" pitchFamily="18" charset="0"/>
              </a:rPr>
              <a:t>]: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sp>
        <p:nvSpPr>
          <p:cNvPr id="24581" name="Text Box 35">
            <a:extLst>
              <a:ext uri="{FF2B5EF4-FFF2-40B4-BE49-F238E27FC236}">
                <a16:creationId xmlns:a16="http://schemas.microsoft.com/office/drawing/2014/main" id="{12A37D1E-451E-4C70-B8CE-9A6F8E30F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00488"/>
            <a:ext cx="7265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Second-order Taylor expansion of </a:t>
            </a:r>
            <a:r>
              <a:rPr lang="en-US" altLang="en-US" sz="2400" i="1">
                <a:cs typeface="Times New Roman" panose="02020603050405020304" pitchFamily="18" charset="0"/>
              </a:rPr>
              <a:t>E</a:t>
            </a:r>
            <a:r>
              <a:rPr lang="en-US" altLang="en-US" sz="2400">
                <a:cs typeface="Times New Roman" panose="02020603050405020304" pitchFamily="18" charset="0"/>
              </a:rPr>
              <a:t>(</a:t>
            </a:r>
            <a:r>
              <a:rPr lang="en-US" altLang="en-US" sz="2400" i="1">
                <a:cs typeface="Times New Roman" panose="02020603050405020304" pitchFamily="18" charset="0"/>
              </a:rPr>
              <a:t>u</a:t>
            </a:r>
            <a:r>
              <a:rPr lang="en-US" altLang="en-US" sz="2400">
                <a:cs typeface="Times New Roman" panose="02020603050405020304" pitchFamily="18" charset="0"/>
              </a:rPr>
              <a:t>,</a:t>
            </a:r>
            <a:r>
              <a:rPr lang="en-US" altLang="en-US" sz="2400" i="1">
                <a:cs typeface="Times New Roman" panose="02020603050405020304" pitchFamily="18" charset="0"/>
              </a:rPr>
              <a:t>v</a:t>
            </a:r>
            <a:r>
              <a:rPr lang="en-US" altLang="en-US" sz="2400">
                <a:cs typeface="Times New Roman" panose="02020603050405020304" pitchFamily="18" charset="0"/>
              </a:rPr>
              <a:t>) about (0,0)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(bilinear approximation for small shifts):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aphicFrame>
        <p:nvGraphicFramePr>
          <p:cNvPr id="24582" name="Object 36">
            <a:extLst>
              <a:ext uri="{FF2B5EF4-FFF2-40B4-BE49-F238E27FC236}">
                <a16:creationId xmlns:a16="http://schemas.microsoft.com/office/drawing/2014/main" id="{177B64F7-8016-4313-97F7-87117D6F3783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1858963" y="50514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2100" imgH="482600" progId="Equation.3">
                  <p:embed/>
                </p:oleObj>
              </mc:Choice>
              <mc:Fallback>
                <p:oleObj name="Equation" r:id="rId5" imgW="4102100" imgH="482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5051425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">
            <a:extLst>
              <a:ext uri="{FF2B5EF4-FFF2-40B4-BE49-F238E27FC236}">
                <a16:creationId xmlns:a16="http://schemas.microsoft.com/office/drawing/2014/main" id="{BD18A9B0-139B-4FB4-AF88-FBA287AC5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5240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8CE478F-CCA5-4737-BC23-E2331EFD8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Mathematics</a:t>
            </a:r>
            <a:endParaRPr lang="ru-RU" alt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FBD1B6F4-A896-4E9D-B47A-12EB8B1AE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144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The bilinear approximation simplifies to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aphicFrame>
        <p:nvGraphicFramePr>
          <p:cNvPr id="26629" name="Object 5">
            <a:extLst>
              <a:ext uri="{FF2B5EF4-FFF2-40B4-BE49-F238E27FC236}">
                <a16:creationId xmlns:a16="http://schemas.microsoft.com/office/drawing/2014/main" id="{FEDCD1F8-E506-4D24-9D4A-5BEF1C5BF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39624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508000" progId="Equation.DSMT4">
                  <p:embed/>
                </p:oleObj>
              </mc:Choice>
              <mc:Fallback>
                <p:oleObj name="Equation" r:id="rId4" imgW="17653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9624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6">
            <a:extLst>
              <a:ext uri="{FF2B5EF4-FFF2-40B4-BE49-F238E27FC236}">
                <a16:creationId xmlns:a16="http://schemas.microsoft.com/office/drawing/2014/main" id="{A92C934C-D939-4FD2-ADB9-91C1CEA0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3528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where </a:t>
            </a:r>
            <a:r>
              <a:rPr lang="en-US" altLang="en-US" sz="2400" i="1">
                <a:cs typeface="Times New Roman" panose="02020603050405020304" pitchFamily="18" charset="0"/>
              </a:rPr>
              <a:t>M</a:t>
            </a:r>
            <a:r>
              <a:rPr lang="en-US" altLang="en-US" sz="2400">
                <a:cs typeface="Times New Roman" panose="02020603050405020304" pitchFamily="18" charset="0"/>
              </a:rPr>
              <a:t> is a 2</a:t>
            </a:r>
            <a:r>
              <a:rPr lang="en-US" altLang="en-US" sz="2400">
                <a:cs typeface="Times New Roman" panose="02020603050405020304" pitchFamily="18" charset="0"/>
                <a:sym typeface="Symbol" panose="05050102010706020507" pitchFamily="18" charset="2"/>
              </a:rPr>
              <a:t>2 matrix computed from image derivatives: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aphicFrame>
        <p:nvGraphicFramePr>
          <p:cNvPr id="26631" name="Object 8">
            <a:extLst>
              <a:ext uri="{FF2B5EF4-FFF2-40B4-BE49-F238E27FC236}">
                <a16:creationId xmlns:a16="http://schemas.microsoft.com/office/drawing/2014/main" id="{8C000DDB-2BEA-4A04-B873-68F5BA29AF56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3810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36700" imgH="457200" progId="Equation.3">
                  <p:embed/>
                </p:oleObj>
              </mc:Choice>
              <mc:Fallback>
                <p:oleObj name="Equation" r:id="rId6" imgW="15367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9901" name="Group 13">
            <a:extLst>
              <a:ext uri="{FF2B5EF4-FFF2-40B4-BE49-F238E27FC236}">
                <a16:creationId xmlns:a16="http://schemas.microsoft.com/office/drawing/2014/main" id="{D0A59E1C-934D-4331-A7F3-F62B5BF8BA2A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5867400"/>
            <a:ext cx="7431088" cy="687388"/>
            <a:chOff x="528" y="3696"/>
            <a:chExt cx="4681" cy="433"/>
          </a:xfrm>
        </p:grpSpPr>
        <p:pic>
          <p:nvPicPr>
            <p:cNvPr id="26633" name="Picture 7" descr="Edittex">
              <a:extLst>
                <a:ext uri="{FF2B5EF4-FFF2-40B4-BE49-F238E27FC236}">
                  <a16:creationId xmlns:a16="http://schemas.microsoft.com/office/drawing/2014/main" id="{2A2623D4-C4E3-4F9B-B7A2-428678AD8F6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4" name="Rectangle 11">
              <a:extLst>
                <a:ext uri="{FF2B5EF4-FFF2-40B4-BE49-F238E27FC236}">
                  <a16:creationId xmlns:a16="http://schemas.microsoft.com/office/drawing/2014/main" id="{1189E916-14A3-47A1-88B1-8CAA2B26E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i="1">
                  <a:latin typeface="Times New Roman" panose="02020603050405020304" pitchFamily="18" charset="0"/>
                </a:rPr>
                <a:t>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F97E9E7E-F153-443E-A831-B6DFF10F7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143000"/>
            <a:ext cx="6858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First, consider an axis-aligned corner:</a:t>
            </a: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118F34D8-E5B7-4E95-82E7-CD8A3931F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grpSp>
        <p:nvGrpSpPr>
          <p:cNvPr id="28676" name="Group 1">
            <a:extLst>
              <a:ext uri="{FF2B5EF4-FFF2-40B4-BE49-F238E27FC236}">
                <a16:creationId xmlns:a16="http://schemas.microsoft.com/office/drawing/2014/main" id="{312BA2EE-A2BD-4C72-94E6-F03FD4521D6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495800" y="2362200"/>
            <a:ext cx="2667000" cy="2514600"/>
            <a:chOff x="2971800" y="2362200"/>
            <a:chExt cx="2667000" cy="2514600"/>
          </a:xfrm>
        </p:grpSpPr>
        <p:sp>
          <p:nvSpPr>
            <p:cNvPr id="28677" name="Rectangle 9">
              <a:extLst>
                <a:ext uri="{FF2B5EF4-FFF2-40B4-BE49-F238E27FC236}">
                  <a16:creationId xmlns:a16="http://schemas.microsoft.com/office/drawing/2014/main" id="{45ECBC1D-347F-407A-8CE0-FA7EA940C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2362200"/>
              <a:ext cx="2667000" cy="2514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8678" name="Rectangle 10">
              <a:extLst>
                <a:ext uri="{FF2B5EF4-FFF2-40B4-BE49-F238E27FC236}">
                  <a16:creationId xmlns:a16="http://schemas.microsoft.com/office/drawing/2014/main" id="{CA698001-CA97-425D-9223-AA7F92D8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429000"/>
              <a:ext cx="1447800" cy="14478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grpSp>
          <p:nvGrpSpPr>
            <p:cNvPr id="28679" name="Group 20">
              <a:extLst>
                <a:ext uri="{FF2B5EF4-FFF2-40B4-BE49-F238E27FC236}">
                  <a16:creationId xmlns:a16="http://schemas.microsoft.com/office/drawing/2014/main" id="{9DCBC537-D64C-403B-9458-BF21BB5C5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0" y="3124200"/>
              <a:ext cx="1676400" cy="1600200"/>
              <a:chOff x="2400" y="1968"/>
              <a:chExt cx="1056" cy="1008"/>
            </a:xfrm>
          </p:grpSpPr>
          <p:sp>
            <p:nvSpPr>
              <p:cNvPr id="28680" name="Line 11">
                <a:extLst>
                  <a:ext uri="{FF2B5EF4-FFF2-40B4-BE49-F238E27FC236}">
                    <a16:creationId xmlns:a16="http://schemas.microsoft.com/office/drawing/2014/main" id="{E8D73291-4254-473D-891B-639A38A40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240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1" name="Line 13">
                <a:extLst>
                  <a:ext uri="{FF2B5EF4-FFF2-40B4-BE49-F238E27FC236}">
                    <a16:creationId xmlns:a16="http://schemas.microsoft.com/office/drawing/2014/main" id="{C084DD67-2C03-4A1C-A35A-B2CF5C176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2592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2" name="Line 14">
                <a:extLst>
                  <a:ext uri="{FF2B5EF4-FFF2-40B4-BE49-F238E27FC236}">
                    <a16:creationId xmlns:a16="http://schemas.microsoft.com/office/drawing/2014/main" id="{996CFB80-FA1F-43C3-B7A9-0B8EA9A26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2784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3" name="Line 15">
                <a:extLst>
                  <a:ext uri="{FF2B5EF4-FFF2-40B4-BE49-F238E27FC236}">
                    <a16:creationId xmlns:a16="http://schemas.microsoft.com/office/drawing/2014/main" id="{4A62DA18-A3CF-47DE-8286-F5744D791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2976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4" name="Line 16">
                <a:extLst>
                  <a:ext uri="{FF2B5EF4-FFF2-40B4-BE49-F238E27FC236}">
                    <a16:creationId xmlns:a16="http://schemas.microsoft.com/office/drawing/2014/main" id="{50131D10-8206-49A8-B2A2-342BEAE03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688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Line 17">
                <a:extLst>
                  <a:ext uri="{FF2B5EF4-FFF2-40B4-BE49-F238E27FC236}">
                    <a16:creationId xmlns:a16="http://schemas.microsoft.com/office/drawing/2014/main" id="{D796E4C9-F0BE-43A2-8C24-8F6F4CFB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880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18">
                <a:extLst>
                  <a:ext uri="{FF2B5EF4-FFF2-40B4-BE49-F238E27FC236}">
                    <a16:creationId xmlns:a16="http://schemas.microsoft.com/office/drawing/2014/main" id="{6F38A961-B6A1-4B41-AC0A-32C8193BB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072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Line 19">
                <a:extLst>
                  <a:ext uri="{FF2B5EF4-FFF2-40B4-BE49-F238E27FC236}">
                    <a16:creationId xmlns:a16="http://schemas.microsoft.com/office/drawing/2014/main" id="{73E8DB29-5837-4055-B419-5C3FFEBB4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264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>
            <a:extLst>
              <a:ext uri="{FF2B5EF4-FFF2-40B4-BE49-F238E27FC236}">
                <a16:creationId xmlns:a16="http://schemas.microsoft.com/office/drawing/2014/main" id="{4EF1FD39-F62F-4804-A433-56CEB54870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5900" y="1905000"/>
          <a:ext cx="6700838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97100" imgH="508000" progId="Equation.3">
                  <p:embed/>
                </p:oleObj>
              </mc:Choice>
              <mc:Fallback>
                <p:oleObj name="Equation" r:id="rId3" imgW="21971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0" y="1905000"/>
                        <a:ext cx="6700838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Text Box 3">
            <a:extLst>
              <a:ext uri="{FF2B5EF4-FFF2-40B4-BE49-F238E27FC236}">
                <a16:creationId xmlns:a16="http://schemas.microsoft.com/office/drawing/2014/main" id="{72551A31-EB2F-4FFE-BB24-7D1F9520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143000"/>
            <a:ext cx="6858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First, consider an axis-aligned corner: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65C064FC-9529-4D90-B96E-4162F4B35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733800"/>
            <a:ext cx="82296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This means dominant gradient directions align with x or y axis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/>
              <a:t>If either </a:t>
            </a:r>
            <a:r>
              <a:rPr lang="el-GR" altLang="en-US" sz="2400"/>
              <a:t>λ</a:t>
            </a:r>
            <a:r>
              <a:rPr lang="en-US" altLang="en-US" sz="2400"/>
              <a:t> is close to 0, then this is </a:t>
            </a:r>
            <a:r>
              <a:rPr lang="en-US" altLang="en-US" sz="2400" b="1"/>
              <a:t>not</a:t>
            </a:r>
            <a:r>
              <a:rPr lang="en-US" altLang="en-US" sz="2400"/>
              <a:t> a corner, so look for locations where both are large.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6BCB3E2A-6C6F-4495-A9BB-60FCDB49D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400800"/>
            <a:ext cx="204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" panose="02020603050405020304" pitchFamily="18" charset="0"/>
              </a:rPr>
              <a:t>Slide credit: David Jacobs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D43D1128-3601-4A5B-A884-93E66DC30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B41087A-165A-45AF-A49B-3D3E315EE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Case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34B1E99F-B725-4668-9959-56BAAA075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33488"/>
            <a:ext cx="7391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Since M is symmetric, we have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17DC7AED-4D59-4222-A877-AB84AA64FD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974725"/>
          <a:ext cx="28956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500" imgH="482600" progId="Equation.3">
                  <p:embed/>
                </p:oleObj>
              </mc:Choice>
              <mc:Fallback>
                <p:oleObj name="Equation" r:id="rId3" imgW="12065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974725"/>
                        <a:ext cx="28956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5">
            <a:extLst>
              <a:ext uri="{FF2B5EF4-FFF2-40B4-BE49-F238E27FC236}">
                <a16:creationId xmlns:a16="http://schemas.microsoft.com/office/drawing/2014/main" id="{1621B975-6929-418F-99B4-9AD7D6BD0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176463"/>
            <a:ext cx="7315200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We can visualize </a:t>
            </a:r>
            <a:r>
              <a:rPr lang="en-US" altLang="en-US" sz="2400" i="1"/>
              <a:t>M</a:t>
            </a:r>
            <a:r>
              <a:rPr lang="en-US" altLang="en-US" sz="2400"/>
              <a:t> as an ellipse with axis lengths determined by the eigenvalues and orientation determined by </a:t>
            </a:r>
            <a:r>
              <a:rPr lang="en-US" altLang="en-US" sz="2400" i="1"/>
              <a:t>R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p:grpSp>
        <p:nvGrpSpPr>
          <p:cNvPr id="32774" name="Group 21">
            <a:extLst>
              <a:ext uri="{FF2B5EF4-FFF2-40B4-BE49-F238E27FC236}">
                <a16:creationId xmlns:a16="http://schemas.microsoft.com/office/drawing/2014/main" id="{139DF19C-7781-4EC5-9F58-D9860397CA20}"/>
              </a:ext>
            </a:extLst>
          </p:cNvPr>
          <p:cNvGrpSpPr>
            <a:grpSpLocks/>
          </p:cNvGrpSpPr>
          <p:nvPr/>
        </p:nvGrpSpPr>
        <p:grpSpPr bwMode="auto">
          <a:xfrm>
            <a:off x="5102225" y="3733800"/>
            <a:ext cx="5489575" cy="2878138"/>
            <a:chOff x="2254" y="2352"/>
            <a:chExt cx="3458" cy="1813"/>
          </a:xfrm>
        </p:grpSpPr>
        <p:sp>
          <p:nvSpPr>
            <p:cNvPr id="32777" name="Text Box 8">
              <a:extLst>
                <a:ext uri="{FF2B5EF4-FFF2-40B4-BE49-F238E27FC236}">
                  <a16:creationId xmlns:a16="http://schemas.microsoft.com/office/drawing/2014/main" id="{BC00FC96-1310-4BFA-9BDC-C2ED98605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778" name="Text Box 9">
              <a:extLst>
                <a:ext uri="{FF2B5EF4-FFF2-40B4-BE49-F238E27FC236}">
                  <a16:creationId xmlns:a16="http://schemas.microsoft.com/office/drawing/2014/main" id="{9DB9AAC0-B198-4A43-8BBE-BD170C520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779" name="Oval 11">
              <a:extLst>
                <a:ext uri="{FF2B5EF4-FFF2-40B4-BE49-F238E27FC236}">
                  <a16:creationId xmlns:a16="http://schemas.microsoft.com/office/drawing/2014/main" id="{BBA4EA19-4A8A-4567-97ED-50FA785E8D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32780" name="Line 12">
              <a:extLst>
                <a:ext uri="{FF2B5EF4-FFF2-40B4-BE49-F238E27FC236}">
                  <a16:creationId xmlns:a16="http://schemas.microsoft.com/office/drawing/2014/main" id="{3D88253B-750E-43D0-96B8-4D7777904A3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9FD1C83C-7E44-40F7-92EA-EB0DE455D7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AutoShape 14">
              <a:extLst>
                <a:ext uri="{FF2B5EF4-FFF2-40B4-BE49-F238E27FC236}">
                  <a16:creationId xmlns:a16="http://schemas.microsoft.com/office/drawing/2014/main" id="{5D1EF6AE-813C-4FC7-B9EE-71BFE48CF1E8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32783" name="AutoShape 15">
              <a:extLst>
                <a:ext uri="{FF2B5EF4-FFF2-40B4-BE49-F238E27FC236}">
                  <a16:creationId xmlns:a16="http://schemas.microsoft.com/office/drawing/2014/main" id="{DFDFA3FE-25AB-44AD-B9D3-3FE16A21D60A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32784" name="Rectangle 16">
              <a:extLst>
                <a:ext uri="{FF2B5EF4-FFF2-40B4-BE49-F238E27FC236}">
                  <a16:creationId xmlns:a16="http://schemas.microsoft.com/office/drawing/2014/main" id="{54EFF18A-40C9-4473-A0D7-71A9F1EB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2785" name="Rectangle 17">
              <a:extLst>
                <a:ext uri="{FF2B5EF4-FFF2-40B4-BE49-F238E27FC236}">
                  <a16:creationId xmlns:a16="http://schemas.microsoft.com/office/drawing/2014/main" id="{3EEE2437-D322-405B-BBBE-BC925A09E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32775" name="Object 18">
            <a:extLst>
              <a:ext uri="{FF2B5EF4-FFF2-40B4-BE49-F238E27FC236}">
                <a16:creationId xmlns:a16="http://schemas.microsoft.com/office/drawing/2014/main" id="{488491EA-39D9-4336-B574-6A1B6A291E2B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209800" y="4792663"/>
          <a:ext cx="27432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900" imgH="457200" progId="Equation.3">
                  <p:embed/>
                </p:oleObj>
              </mc:Choice>
              <mc:Fallback>
                <p:oleObj name="Equation" r:id="rId5" imgW="13589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792663"/>
                        <a:ext cx="27432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Text Box 20">
            <a:extLst>
              <a:ext uri="{FF2B5EF4-FFF2-40B4-BE49-F238E27FC236}">
                <a16:creationId xmlns:a16="http://schemas.microsoft.com/office/drawing/2014/main" id="{378DAA5E-484A-4B66-AFCE-794DFA549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976688"/>
            <a:ext cx="24463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Ellipse equation: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>
            <a:extLst>
              <a:ext uri="{FF2B5EF4-FFF2-40B4-BE49-F238E27FC236}">
                <a16:creationId xmlns:a16="http://schemas.microsoft.com/office/drawing/2014/main" id="{18CD0ED6-D781-4C05-BC19-51F0A6963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229600" cy="838200"/>
          </a:xfrm>
        </p:spPr>
        <p:txBody>
          <a:bodyPr/>
          <a:lstStyle/>
          <a:p>
            <a:r>
              <a:rPr lang="en-US" altLang="en-US"/>
              <a:t>Visualization of second moment matrices</a:t>
            </a:r>
          </a:p>
        </p:txBody>
      </p:sp>
      <p:graphicFrame>
        <p:nvGraphicFramePr>
          <p:cNvPr id="34819" name="Object 5">
            <a:extLst>
              <a:ext uri="{FF2B5EF4-FFF2-40B4-BE49-F238E27FC236}">
                <a16:creationId xmlns:a16="http://schemas.microsoft.com/office/drawing/2014/main" id="{97391C04-B542-431B-A9E3-172D264962C4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3282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B810B4E-0349-46F1-B4BF-7781DA1A2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153400" cy="838200"/>
          </a:xfrm>
        </p:spPr>
        <p:txBody>
          <a:bodyPr/>
          <a:lstStyle/>
          <a:p>
            <a:r>
              <a:rPr lang="en-US" altLang="en-US"/>
              <a:t>Visualization of second moment matrices</a:t>
            </a:r>
          </a:p>
        </p:txBody>
      </p:sp>
      <p:graphicFrame>
        <p:nvGraphicFramePr>
          <p:cNvPr id="36867" name="Object 3">
            <a:extLst>
              <a:ext uri="{FF2B5EF4-FFF2-40B4-BE49-F238E27FC236}">
                <a16:creationId xmlns:a16="http://schemas.microsoft.com/office/drawing/2014/main" id="{EE8EB9DD-4955-4467-BF1B-AA7B8B51AB7E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3282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0794" imgH="5282540" progId="Photoshop.Image.10">
                  <p:embed/>
                </p:oleObj>
              </mc:Choice>
              <mc:Fallback>
                <p:oleObj name="Image" r:id="rId3" imgW="5650794" imgH="528254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8" name="Picture 4" descr="second_moment_vis">
            <a:extLst>
              <a:ext uri="{FF2B5EF4-FFF2-40B4-BE49-F238E27FC236}">
                <a16:creationId xmlns:a16="http://schemas.microsoft.com/office/drawing/2014/main" id="{59392227-51D9-4853-A5D3-42EB4764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39825"/>
            <a:ext cx="56388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>
            <a:extLst>
              <a:ext uri="{FF2B5EF4-FFF2-40B4-BE49-F238E27FC236}">
                <a16:creationId xmlns:a16="http://schemas.microsoft.com/office/drawing/2014/main" id="{FAC9B9BB-ED66-47AF-8452-C27141193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FC7E848-FCCA-48C8-8961-3EB732817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eigenvalues</a:t>
            </a:r>
            <a:endParaRPr lang="ru-RU" altLang="en-US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CA9A3A7A-989F-4A78-866E-E0E61B90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293DA029-1122-4059-B76D-15CEEB7DD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0960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1B6BEB04-99F2-4CD5-9C30-9E57A95B5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828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19" name="Freeform 7">
            <a:extLst>
              <a:ext uri="{FF2B5EF4-FFF2-40B4-BE49-F238E27FC236}">
                <a16:creationId xmlns:a16="http://schemas.microsoft.com/office/drawing/2014/main" id="{71BD4CB2-481C-45A9-A607-CBE5EC6DCEF6}"/>
              </a:ext>
            </a:extLst>
          </p:cNvPr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AutoShape 8">
            <a:extLst>
              <a:ext uri="{FF2B5EF4-FFF2-40B4-BE49-F238E27FC236}">
                <a16:creationId xmlns:a16="http://schemas.microsoft.com/office/drawing/2014/main" id="{FD6B52DA-9A5B-4423-AA98-F8B1EF7A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21" name="Rectangle 9">
            <a:extLst>
              <a:ext uri="{FF2B5EF4-FFF2-40B4-BE49-F238E27FC236}">
                <a16:creationId xmlns:a16="http://schemas.microsoft.com/office/drawing/2014/main" id="{68DD5AF8-A0E0-41E5-A00D-BB5967C5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362200"/>
            <a:ext cx="26670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9BFE5235-28F7-4F56-91A4-C95E780B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800600"/>
            <a:ext cx="2362200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23" name="Rectangle 11">
            <a:extLst>
              <a:ext uri="{FF2B5EF4-FFF2-40B4-BE49-F238E27FC236}">
                <a16:creationId xmlns:a16="http://schemas.microsoft.com/office/drawing/2014/main" id="{387628A9-4201-46A5-BB8A-9D5AAC252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105400"/>
            <a:ext cx="12954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24" name="Rectangle 12">
            <a:extLst>
              <a:ext uri="{FF2B5EF4-FFF2-40B4-BE49-F238E27FC236}">
                <a16:creationId xmlns:a16="http://schemas.microsoft.com/office/drawing/2014/main" id="{473C7B38-99A4-4C7F-9D2D-658E206D4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05000"/>
            <a:ext cx="12954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25" name="Rectangle 13">
            <a:extLst>
              <a:ext uri="{FF2B5EF4-FFF2-40B4-BE49-F238E27FC236}">
                <a16:creationId xmlns:a16="http://schemas.microsoft.com/office/drawing/2014/main" id="{401600E0-3A9A-4438-B132-E3B63D030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181600"/>
            <a:ext cx="1219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A6359CF1-77C1-4A9A-90B8-EDCDA7CA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990600"/>
            <a:ext cx="8001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>
                <a:cs typeface="Times New Roman" panose="02020603050405020304" pitchFamily="18" charset="0"/>
              </a:rPr>
              <a:t>M</a:t>
            </a:r>
            <a:r>
              <a:rPr lang="en-US" altLang="en-US" sz="2400">
                <a:cs typeface="Times New Roman" panose="02020603050405020304" pitchFamily="18" charset="0"/>
              </a:rPr>
              <a:t>: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sp>
        <p:nvSpPr>
          <p:cNvPr id="38927" name="Oval 15">
            <a:extLst>
              <a:ext uri="{FF2B5EF4-FFF2-40B4-BE49-F238E27FC236}">
                <a16:creationId xmlns:a16="http://schemas.microsoft.com/office/drawing/2014/main" id="{206A2722-FB14-403A-9AA7-6AB1169CA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28" name="Oval 16">
            <a:extLst>
              <a:ext uri="{FF2B5EF4-FFF2-40B4-BE49-F238E27FC236}">
                <a16:creationId xmlns:a16="http://schemas.microsoft.com/office/drawing/2014/main" id="{4FD80B3A-6CD3-4DE3-BE26-7BAC68CCA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29" name="Oval 17">
            <a:extLst>
              <a:ext uri="{FF2B5EF4-FFF2-40B4-BE49-F238E27FC236}">
                <a16:creationId xmlns:a16="http://schemas.microsoft.com/office/drawing/2014/main" id="{73F62400-E85F-4A4F-B1FF-D7187C3D6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38930" name="Oval 18">
            <a:extLst>
              <a:ext uri="{FF2B5EF4-FFF2-40B4-BE49-F238E27FC236}">
                <a16:creationId xmlns:a16="http://schemas.microsoft.com/office/drawing/2014/main" id="{A2DC34D4-9A81-457E-B56B-081819791645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8174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5C888FA-B7D8-4818-9772-959F9A056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response function</a:t>
            </a: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FAD0EB39-BCFA-4F03-94BA-98DAC39D9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64" name="Freeform 5">
            <a:extLst>
              <a:ext uri="{FF2B5EF4-FFF2-40B4-BE49-F238E27FC236}">
                <a16:creationId xmlns:a16="http://schemas.microsoft.com/office/drawing/2014/main" id="{DDB48F80-884B-4A3F-805F-4AD47D5B3F44}"/>
              </a:ext>
            </a:extLst>
          </p:cNvPr>
          <p:cNvSpPr>
            <a:spLocks/>
          </p:cNvSpPr>
          <p:nvPr/>
        </p:nvSpPr>
        <p:spPr bwMode="auto">
          <a:xfrm>
            <a:off x="6019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AutoShape 6">
            <a:extLst>
              <a:ext uri="{FF2B5EF4-FFF2-40B4-BE49-F238E27FC236}">
                <a16:creationId xmlns:a16="http://schemas.microsoft.com/office/drawing/2014/main" id="{0835CD86-7308-4001-9774-D6015B5EC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66" name="Rectangle 7">
            <a:extLst>
              <a:ext uri="{FF2B5EF4-FFF2-40B4-BE49-F238E27FC236}">
                <a16:creationId xmlns:a16="http://schemas.microsoft.com/office/drawing/2014/main" id="{525E8FEE-7B05-420F-AB95-74605893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362200"/>
            <a:ext cx="2667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967" name="Rectangle 8">
            <a:extLst>
              <a:ext uri="{FF2B5EF4-FFF2-40B4-BE49-F238E27FC236}">
                <a16:creationId xmlns:a16="http://schemas.microsoft.com/office/drawing/2014/main" id="{5AC1C2AD-F851-4941-A311-92822B7EB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105400"/>
            <a:ext cx="12954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968" name="Rectangle 9">
            <a:extLst>
              <a:ext uri="{FF2B5EF4-FFF2-40B4-BE49-F238E27FC236}">
                <a16:creationId xmlns:a16="http://schemas.microsoft.com/office/drawing/2014/main" id="{9C50464A-EE9A-4E2C-8691-C2A46A63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05000"/>
            <a:ext cx="12954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969" name="Rectangle 10">
            <a:extLst>
              <a:ext uri="{FF2B5EF4-FFF2-40B4-BE49-F238E27FC236}">
                <a16:creationId xmlns:a16="http://schemas.microsoft.com/office/drawing/2014/main" id="{2899D1A9-5A86-458E-AE9A-DBCE428A4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181600"/>
            <a:ext cx="1219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970" name="Oval 11">
            <a:extLst>
              <a:ext uri="{FF2B5EF4-FFF2-40B4-BE49-F238E27FC236}">
                <a16:creationId xmlns:a16="http://schemas.microsoft.com/office/drawing/2014/main" id="{AD9B09B2-A1ED-49CA-ADC8-64A4097D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71" name="Oval 12">
            <a:extLst>
              <a:ext uri="{FF2B5EF4-FFF2-40B4-BE49-F238E27FC236}">
                <a16:creationId xmlns:a16="http://schemas.microsoft.com/office/drawing/2014/main" id="{C622D9C1-3C7C-4D4D-814C-39FEA22CF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72" name="Oval 13">
            <a:extLst>
              <a:ext uri="{FF2B5EF4-FFF2-40B4-BE49-F238E27FC236}">
                <a16:creationId xmlns:a16="http://schemas.microsoft.com/office/drawing/2014/main" id="{44CD158D-BDDA-4A92-B178-52283192E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73" name="Oval 14">
            <a:extLst>
              <a:ext uri="{FF2B5EF4-FFF2-40B4-BE49-F238E27FC236}">
                <a16:creationId xmlns:a16="http://schemas.microsoft.com/office/drawing/2014/main" id="{8D30B0AB-E7EA-400B-8CDC-79A594F03CAE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8174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40974" name="Rectangle 15">
            <a:extLst>
              <a:ext uri="{FF2B5EF4-FFF2-40B4-BE49-F238E27FC236}">
                <a16:creationId xmlns:a16="http://schemas.microsoft.com/office/drawing/2014/main" id="{DD5913A0-7259-4A38-AB39-8B6D61FC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4714875"/>
            <a:ext cx="1274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latin typeface="Times New Roman" panose="02020603050405020304" pitchFamily="18" charset="0"/>
                <a:sym typeface="Symbol" panose="05050102010706020507" pitchFamily="18" charset="2"/>
              </a:rPr>
              <a:t>|R|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40975" name="Line 16">
            <a:extLst>
              <a:ext uri="{FF2B5EF4-FFF2-40B4-BE49-F238E27FC236}">
                <a16:creationId xmlns:a16="http://schemas.microsoft.com/office/drawing/2014/main" id="{77363311-3E5A-476F-B650-849FB209A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3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976" name="Object 17">
            <a:extLst>
              <a:ext uri="{FF2B5EF4-FFF2-40B4-BE49-F238E27FC236}">
                <a16:creationId xmlns:a16="http://schemas.microsoft.com/office/drawing/2014/main" id="{28835A57-DFBA-48F1-B454-D142EAE8A9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800" imgH="228600" progId="Equation.3">
                  <p:embed/>
                </p:oleObj>
              </mc:Choice>
              <mc:Fallback>
                <p:oleObj name="Equation" r:id="rId3" imgW="28448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7" name="Text Box 18">
            <a:extLst>
              <a:ext uri="{FF2B5EF4-FFF2-40B4-BE49-F238E27FC236}">
                <a16:creationId xmlns:a16="http://schemas.microsoft.com/office/drawing/2014/main" id="{465F4061-AC91-45D0-8254-C99FF97C6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1828800"/>
            <a:ext cx="272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l-GR" altLang="en-US" sz="1800" i="1">
                <a:latin typeface="Times New Roman" panose="02020603050405020304" pitchFamily="18" charset="0"/>
              </a:rPr>
              <a:t>α</a:t>
            </a:r>
            <a:r>
              <a:rPr lang="en-US" altLang="en-US" sz="1800"/>
              <a:t>: constant (0.04 to 0.06)</a:t>
            </a:r>
            <a:endParaRPr lang="el-GR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71B1767-CF12-45AD-9A2F-F8855C9E8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60082F2-27A0-4925-8F18-9219F465E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pic>
        <p:nvPicPr>
          <p:cNvPr id="6148" name="Picture 4" descr="image1">
            <a:extLst>
              <a:ext uri="{FF2B5EF4-FFF2-40B4-BE49-F238E27FC236}">
                <a16:creationId xmlns:a16="http://schemas.microsoft.com/office/drawing/2014/main" id="{BE38CF01-F9B7-47C5-BEED-5249F164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image2">
            <a:extLst>
              <a:ext uri="{FF2B5EF4-FFF2-40B4-BE49-F238E27FC236}">
                <a16:creationId xmlns:a16="http://schemas.microsoft.com/office/drawing/2014/main" id="{31830A98-A62C-4837-971D-143CD2AD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D7EAA6B-8C9A-4883-944E-768514B0A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43011" name="Picture 3" descr="cows_step0">
            <a:extLst>
              <a:ext uri="{FF2B5EF4-FFF2-40B4-BE49-F238E27FC236}">
                <a16:creationId xmlns:a16="http://schemas.microsoft.com/office/drawing/2014/main" id="{286C580B-B27F-4FCE-B27F-BE151839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EC0196E-7B33-4D2E-B670-5634D2F78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45059" name="Picture 3" descr="cows_step1_corner_response">
            <a:extLst>
              <a:ext uri="{FF2B5EF4-FFF2-40B4-BE49-F238E27FC236}">
                <a16:creationId xmlns:a16="http://schemas.microsoft.com/office/drawing/2014/main" id="{B3B10459-6445-49E6-A25C-67C934F8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 Box 4">
            <a:extLst>
              <a:ext uri="{FF2B5EF4-FFF2-40B4-BE49-F238E27FC236}">
                <a16:creationId xmlns:a16="http://schemas.microsoft.com/office/drawing/2014/main" id="{DEA3AA33-C643-49A4-9DEB-23558EDA4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774700"/>
            <a:ext cx="40544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Compute corner response </a:t>
            </a:r>
            <a:r>
              <a:rPr lang="en-US" altLang="en-US" sz="2400" i="1">
                <a:cs typeface="Times New Roman" panose="02020603050405020304" pitchFamily="18" charset="0"/>
              </a:rPr>
              <a:t>R</a:t>
            </a:r>
            <a:endParaRPr lang="ru-RU" altLang="en-US" sz="2400" i="1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5783D226-4535-4198-B6EF-D39B68F86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95804B60-130C-4D8B-99A4-CC2F22D79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774700"/>
            <a:ext cx="7246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Find points with large corner response: </a:t>
            </a:r>
            <a:r>
              <a:rPr lang="en-US" altLang="en-US" sz="2400" i="1">
                <a:cs typeface="Times New Roman" panose="02020603050405020304" pitchFamily="18" charset="0"/>
              </a:rPr>
              <a:t>R&gt;</a:t>
            </a:r>
            <a:r>
              <a:rPr lang="en-US" altLang="en-US" sz="2400">
                <a:cs typeface="Times New Roman" panose="02020603050405020304" pitchFamily="18" charset="0"/>
              </a:rPr>
              <a:t>threshold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pic>
        <p:nvPicPr>
          <p:cNvPr id="47108" name="Picture 4" descr="cows_step2_thresh">
            <a:extLst>
              <a:ext uri="{FF2B5EF4-FFF2-40B4-BE49-F238E27FC236}">
                <a16:creationId xmlns:a16="http://schemas.microsoft.com/office/drawing/2014/main" id="{901FC649-132E-4990-9AFF-10BCD92F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96E27EAA-E44B-4896-B8AB-DE3E1E3D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CAE87AA2-291C-4EAB-B4C2-9BB97A6D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774700"/>
            <a:ext cx="57800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Take only the points of local maxima of </a:t>
            </a:r>
            <a:r>
              <a:rPr lang="en-US" altLang="en-US" sz="2400" i="1">
                <a:cs typeface="Times New Roman" panose="02020603050405020304" pitchFamily="18" charset="0"/>
              </a:rPr>
              <a:t>R</a:t>
            </a:r>
            <a:endParaRPr lang="ru-RU" altLang="en-US" sz="2400" i="1">
              <a:cs typeface="Times New Roman" panose="02020603050405020304" pitchFamily="18" charset="0"/>
            </a:endParaRPr>
          </a:p>
        </p:txBody>
      </p:sp>
      <p:pic>
        <p:nvPicPr>
          <p:cNvPr id="49156" name="Picture 4" descr="cows_step3_thresh&amp;max">
            <a:extLst>
              <a:ext uri="{FF2B5EF4-FFF2-40B4-BE49-F238E27FC236}">
                <a16:creationId xmlns:a16="http://schemas.microsoft.com/office/drawing/2014/main" id="{36A32F1C-BF96-4884-862B-7D88DD9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3646CA3-F533-470A-8D2C-A74C49A9F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51203" name="Picture 3" descr="cows_step4_harris">
            <a:extLst>
              <a:ext uri="{FF2B5EF4-FFF2-40B4-BE49-F238E27FC236}">
                <a16:creationId xmlns:a16="http://schemas.microsoft.com/office/drawing/2014/main" id="{0FCD403A-1C97-4892-AF7A-00D542B0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CC56F52-3595-40E7-A44E-02230DE0E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Summary of steps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3396A9F-05F4-4BF5-8DD9-6BEC3D9D6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/>
              <a:t>Compute Gaussian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Compute second moment matrix </a:t>
            </a:r>
            <a:r>
              <a:rPr lang="en-US" altLang="en-US" i="1"/>
              <a:t>M</a:t>
            </a:r>
            <a:r>
              <a:rPr lang="en-US" altLang="en-US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Compute corner response function </a:t>
            </a:r>
            <a:r>
              <a:rPr lang="en-US" altLang="en-US" i="1"/>
              <a:t>R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Threshold </a:t>
            </a:r>
            <a:r>
              <a:rPr lang="en-US" altLang="en-US" i="1"/>
              <a:t>R</a:t>
            </a:r>
            <a:endParaRPr lang="en-US" altLang="en-US" i="1">
              <a:latin typeface="Symbol" panose="05050102010706020507" pitchFamily="18" charset="2"/>
            </a:endParaRPr>
          </a:p>
          <a:p>
            <a:pPr marL="533400" indent="-533400">
              <a:buFontTx/>
              <a:buAutoNum type="arabicPeriod"/>
            </a:pPr>
            <a:r>
              <a:rPr lang="en-US" altLang="en-US"/>
              <a:t>Find local maxima of response function (nonmaximum suppression)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D4D653CD-A52E-4F16-A918-6ABE89891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Invariance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77991CE-AD2B-490A-94DC-DE5A5C0C07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We want features to be detected despite geometric or photometric changes in the image: if we have two transformed versions of the same image, features should be detected in corresponding locations</a:t>
            </a:r>
          </a:p>
        </p:txBody>
      </p:sp>
      <p:graphicFrame>
        <p:nvGraphicFramePr>
          <p:cNvPr id="55300" name="Object 4">
            <a:extLst>
              <a:ext uri="{FF2B5EF4-FFF2-40B4-BE49-F238E27FC236}">
                <a16:creationId xmlns:a16="http://schemas.microsoft.com/office/drawing/2014/main" id="{9C4A8384-5257-4451-8A07-9340A5FFF74C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209800" y="3352800"/>
          <a:ext cx="78486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1485" imgH="2685714" progId="Paint.Picture">
                  <p:embed/>
                </p:oleObj>
              </mc:Choice>
              <mc:Fallback>
                <p:oleObj name="Bitmap Image" r:id="rId3" imgW="7411485" imgH="268571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352800"/>
                        <a:ext cx="784860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5FA10EE-1570-4144-AA56-4628B8FE4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Models of Image Change</a:t>
            </a:r>
            <a:endParaRPr lang="ru-RU" alt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306F539-D001-4DC3-9B1C-EB9055614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143000"/>
            <a:ext cx="7848600" cy="5105400"/>
          </a:xfrm>
        </p:spPr>
        <p:txBody>
          <a:bodyPr/>
          <a:lstStyle/>
          <a:p>
            <a:r>
              <a:rPr lang="en-US" altLang="en-US"/>
              <a:t>Geometric</a:t>
            </a:r>
          </a:p>
          <a:p>
            <a:pPr lvl="1"/>
            <a:r>
              <a:rPr lang="en-US" altLang="en-US" b="1"/>
              <a:t>Rotation</a:t>
            </a:r>
            <a:br>
              <a:rPr lang="en-US" altLang="en-US" b="1"/>
            </a:b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 b="1"/>
              <a:t>Scale</a:t>
            </a:r>
            <a:br>
              <a:rPr lang="en-US" altLang="en-US"/>
            </a:br>
            <a:br>
              <a:rPr lang="en-US" altLang="en-US"/>
            </a:br>
            <a:endParaRPr lang="en-US" altLang="en-US" sz="1400"/>
          </a:p>
          <a:p>
            <a:pPr lvl="1"/>
            <a:r>
              <a:rPr lang="en-US" altLang="en-US" b="1"/>
              <a:t>Affine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valid for: orthographic camera, locally planar object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Photometric</a:t>
            </a:r>
          </a:p>
          <a:p>
            <a:pPr lvl="1"/>
            <a:r>
              <a:rPr lang="en-US" altLang="en-US" b="1"/>
              <a:t>Affine intensity change</a:t>
            </a:r>
            <a:r>
              <a:rPr lang="en-US" altLang="en-US"/>
              <a:t> (</a:t>
            </a:r>
            <a:r>
              <a:rPr lang="en-US" altLang="en-US" sz="1800" i="1"/>
              <a:t>I </a:t>
            </a:r>
            <a:r>
              <a:rPr lang="en-US" altLang="en-US" sz="1800">
                <a:sym typeface="Symbol" panose="05050102010706020507" pitchFamily="18" charset="2"/>
              </a:rPr>
              <a:t> </a:t>
            </a:r>
            <a:r>
              <a:rPr lang="en-US" altLang="en-US" sz="1800" i="1">
                <a:sym typeface="Symbol" panose="05050102010706020507" pitchFamily="18" charset="2"/>
              </a:rPr>
              <a:t>a</a:t>
            </a:r>
            <a:r>
              <a:rPr lang="he-IL" altLang="en-US" sz="1800" i="1">
                <a:sym typeface="Symbol" panose="05050102010706020507" pitchFamily="18" charset="2"/>
              </a:rPr>
              <a:t> </a:t>
            </a:r>
            <a:r>
              <a:rPr lang="en-US" altLang="en-US" sz="1800" i="1">
                <a:sym typeface="Symbol" panose="05050102010706020507" pitchFamily="18" charset="2"/>
              </a:rPr>
              <a:t>I </a:t>
            </a:r>
            <a:r>
              <a:rPr lang="en-US" altLang="en-US" sz="1800" i="1"/>
              <a:t>+ b</a:t>
            </a:r>
            <a:r>
              <a:rPr lang="en-US" altLang="en-US" sz="1800"/>
              <a:t>)</a:t>
            </a:r>
            <a:endParaRPr lang="ru-RU" altLang="en-US"/>
          </a:p>
        </p:txBody>
      </p:sp>
      <p:grpSp>
        <p:nvGrpSpPr>
          <p:cNvPr id="57348" name="Group 16">
            <a:extLst>
              <a:ext uri="{FF2B5EF4-FFF2-40B4-BE49-F238E27FC236}">
                <a16:creationId xmlns:a16="http://schemas.microsoft.com/office/drawing/2014/main" id="{D5AD6887-D673-4773-9569-26AA42EC0A00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600200"/>
            <a:ext cx="4648200" cy="3733800"/>
            <a:chOff x="1680" y="1008"/>
            <a:chExt cx="2928" cy="2352"/>
          </a:xfrm>
        </p:grpSpPr>
        <p:sp>
          <p:nvSpPr>
            <p:cNvPr id="57349" name="Rectangle 4">
              <a:extLst>
                <a:ext uri="{FF2B5EF4-FFF2-40B4-BE49-F238E27FC236}">
                  <a16:creationId xmlns:a16="http://schemas.microsoft.com/office/drawing/2014/main" id="{ACF85769-CC77-4FF1-919D-E2C295AD7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008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0" name="Rectangle 5">
              <a:extLst>
                <a:ext uri="{FF2B5EF4-FFF2-40B4-BE49-F238E27FC236}">
                  <a16:creationId xmlns:a16="http://schemas.microsoft.com/office/drawing/2014/main" id="{FF44A09E-D299-411A-B4C0-D84B101C3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51569">
              <a:off x="2352" y="1008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1" name="Rectangle 6">
              <a:extLst>
                <a:ext uri="{FF2B5EF4-FFF2-40B4-BE49-F238E27FC236}">
                  <a16:creationId xmlns:a16="http://schemas.microsoft.com/office/drawing/2014/main" id="{48A7BAB9-1F8D-4C33-8996-A3047C419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632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2" name="Rectangle 7">
              <a:extLst>
                <a:ext uri="{FF2B5EF4-FFF2-40B4-BE49-F238E27FC236}">
                  <a16:creationId xmlns:a16="http://schemas.microsoft.com/office/drawing/2014/main" id="{7F17CE88-765E-43C9-840E-3B1141206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536"/>
              <a:ext cx="432" cy="384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3" name="Rectangle 8">
              <a:extLst>
                <a:ext uri="{FF2B5EF4-FFF2-40B4-BE49-F238E27FC236}">
                  <a16:creationId xmlns:a16="http://schemas.microsoft.com/office/drawing/2014/main" id="{2B82E8A9-77D8-4A94-9170-6685A32D2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60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4" name="AutoShape 9">
              <a:extLst>
                <a:ext uri="{FF2B5EF4-FFF2-40B4-BE49-F238E27FC236}">
                  <a16:creationId xmlns:a16="http://schemas.microsoft.com/office/drawing/2014/main" id="{0E0FF27A-AAE9-4E9A-A4C2-D8BB5552B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160"/>
              <a:ext cx="720" cy="240"/>
            </a:xfrm>
            <a:prstGeom prst="parallelogram">
              <a:avLst>
                <a:gd name="adj" fmla="val 75000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5" name="AutoShape 10">
              <a:extLst>
                <a:ext uri="{FF2B5EF4-FFF2-40B4-BE49-F238E27FC236}">
                  <a16:creationId xmlns:a16="http://schemas.microsoft.com/office/drawing/2014/main" id="{C51FD96D-1D4E-4009-BFC1-F32E5FD56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056"/>
              <a:ext cx="192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6" name="AutoShape 11">
              <a:extLst>
                <a:ext uri="{FF2B5EF4-FFF2-40B4-BE49-F238E27FC236}">
                  <a16:creationId xmlns:a16="http://schemas.microsoft.com/office/drawing/2014/main" id="{20A5FC78-B3F7-4C23-B907-BB215A14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680"/>
              <a:ext cx="192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7" name="AutoShape 12">
              <a:extLst>
                <a:ext uri="{FF2B5EF4-FFF2-40B4-BE49-F238E27FC236}">
                  <a16:creationId xmlns:a16="http://schemas.microsoft.com/office/drawing/2014/main" id="{8761BFDC-BF83-4C69-AA5B-B0543B2CA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208"/>
              <a:ext cx="192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8" name="Rectangle 13">
              <a:extLst>
                <a:ext uri="{FF2B5EF4-FFF2-40B4-BE49-F238E27FC236}">
                  <a16:creationId xmlns:a16="http://schemas.microsoft.com/office/drawing/2014/main" id="{4875EC33-935C-466C-9B6C-D4C9D45FB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120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59" name="Rectangle 14">
              <a:extLst>
                <a:ext uri="{FF2B5EF4-FFF2-40B4-BE49-F238E27FC236}">
                  <a16:creationId xmlns:a16="http://schemas.microsoft.com/office/drawing/2014/main" id="{13D6F452-B4F7-4EAB-ABE2-0A39864D5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120"/>
              <a:ext cx="288" cy="240"/>
            </a:xfrm>
            <a:prstGeom prst="rect">
              <a:avLst/>
            </a:prstGeom>
            <a:solidFill>
              <a:srgbClr val="9FB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57360" name="AutoShape 15">
              <a:extLst>
                <a:ext uri="{FF2B5EF4-FFF2-40B4-BE49-F238E27FC236}">
                  <a16:creationId xmlns:a16="http://schemas.microsoft.com/office/drawing/2014/main" id="{904B9930-FB4E-459C-B504-AF083967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240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2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BAC7BFE-D8E0-4D31-A9D9-766D3D4E9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Invariance Properties</a:t>
            </a:r>
            <a:endParaRPr lang="ru-RU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D5EA89A-60D3-4F01-957A-744A9B6BC4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Rotation</a:t>
            </a:r>
            <a:endParaRPr lang="ru-RU" altLang="en-US"/>
          </a:p>
        </p:txBody>
      </p:sp>
      <p:sp>
        <p:nvSpPr>
          <p:cNvPr id="1376260" name="Text Box 4">
            <a:extLst>
              <a:ext uri="{FF2B5EF4-FFF2-40B4-BE49-F238E27FC236}">
                <a16:creationId xmlns:a16="http://schemas.microsoft.com/office/drawing/2014/main" id="{B272F0F4-25D5-4E55-9C6C-1EB0B7B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572000"/>
            <a:ext cx="6705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Ellipse rotates but its shape (i.e. eigenvalues) remains the same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pSp>
        <p:nvGrpSpPr>
          <p:cNvPr id="1376261" name="Group 5">
            <a:extLst>
              <a:ext uri="{FF2B5EF4-FFF2-40B4-BE49-F238E27FC236}">
                <a16:creationId xmlns:a16="http://schemas.microsoft.com/office/drawing/2014/main" id="{494C2A29-63CF-430A-93FE-FEFEE1C0D300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676400"/>
            <a:ext cx="5257800" cy="2438400"/>
            <a:chOff x="1720" y="1344"/>
            <a:chExt cx="2072" cy="950"/>
          </a:xfrm>
        </p:grpSpPr>
        <p:grpSp>
          <p:nvGrpSpPr>
            <p:cNvPr id="59399" name="Group 6">
              <a:extLst>
                <a:ext uri="{FF2B5EF4-FFF2-40B4-BE49-F238E27FC236}">
                  <a16:creationId xmlns:a16="http://schemas.microsoft.com/office/drawing/2014/main" id="{7E5EF3E1-ADFE-451E-B422-CAF04B8F9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59412" name="Rectangle 7">
                <a:extLst>
                  <a:ext uri="{FF2B5EF4-FFF2-40B4-BE49-F238E27FC236}">
                    <a16:creationId xmlns:a16="http://schemas.microsoft.com/office/drawing/2014/main" id="{54EE4D15-1B79-4CEB-92E5-A6D96967F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59413" name="Freeform 8">
                <a:extLst>
                  <a:ext uri="{FF2B5EF4-FFF2-40B4-BE49-F238E27FC236}">
                    <a16:creationId xmlns:a16="http://schemas.microsoft.com/office/drawing/2014/main" id="{45822A23-6A9D-4234-80A9-F693B9319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655 h 528"/>
                  <a:gd name="T2" fmla="*/ 406 w 720"/>
                  <a:gd name="T3" fmla="*/ 0 h 528"/>
                  <a:gd name="T4" fmla="*/ 6104 w 720"/>
                  <a:gd name="T5" fmla="*/ 2960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400" name="Group 9">
              <a:extLst>
                <a:ext uri="{FF2B5EF4-FFF2-40B4-BE49-F238E27FC236}">
                  <a16:creationId xmlns:a16="http://schemas.microsoft.com/office/drawing/2014/main" id="{8FFDA809-6568-4F96-83E4-CE2B616C0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59410" name="Rectangle 10">
                <a:extLst>
                  <a:ext uri="{FF2B5EF4-FFF2-40B4-BE49-F238E27FC236}">
                    <a16:creationId xmlns:a16="http://schemas.microsoft.com/office/drawing/2014/main" id="{716B4005-1C4B-4272-8745-E0855E15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59411" name="Freeform 11">
                <a:extLst>
                  <a:ext uri="{FF2B5EF4-FFF2-40B4-BE49-F238E27FC236}">
                    <a16:creationId xmlns:a16="http://schemas.microsoft.com/office/drawing/2014/main" id="{781AD7C8-C92B-41B5-A67A-97838E9E194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5 h 528"/>
                  <a:gd name="T2" fmla="*/ 2 w 720"/>
                  <a:gd name="T3" fmla="*/ 0 h 528"/>
                  <a:gd name="T4" fmla="*/ 24 w 720"/>
                  <a:gd name="T5" fmla="*/ 29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401" name="AutoShape 12">
              <a:extLst>
                <a:ext uri="{FF2B5EF4-FFF2-40B4-BE49-F238E27FC236}">
                  <a16:creationId xmlns:a16="http://schemas.microsoft.com/office/drawing/2014/main" id="{891BDE4D-B75D-4266-9FB5-1CEBBF846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02" name="Group 13">
              <a:extLst>
                <a:ext uri="{FF2B5EF4-FFF2-40B4-BE49-F238E27FC236}">
                  <a16:creationId xmlns:a16="http://schemas.microsoft.com/office/drawing/2014/main" id="{B6500EDF-ADC8-4AD7-AF3F-03AA00D4D9A7}"/>
                </a:ext>
              </a:extLst>
            </p:cNvPr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59407" name="Oval 14">
                <a:extLst>
                  <a:ext uri="{FF2B5EF4-FFF2-40B4-BE49-F238E27FC236}">
                    <a16:creationId xmlns:a16="http://schemas.microsoft.com/office/drawing/2014/main" id="{6A254286-1E36-46A8-9EF3-105D6EC2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59408" name="Line 15">
                <a:extLst>
                  <a:ext uri="{FF2B5EF4-FFF2-40B4-BE49-F238E27FC236}">
                    <a16:creationId xmlns:a16="http://schemas.microsoft.com/office/drawing/2014/main" id="{82241F33-F88E-4FEF-A0D4-4A5FF7751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09" name="Line 16">
                <a:extLst>
                  <a:ext uri="{FF2B5EF4-FFF2-40B4-BE49-F238E27FC236}">
                    <a16:creationId xmlns:a16="http://schemas.microsoft.com/office/drawing/2014/main" id="{AFDD474A-9384-4985-884C-B1D9FD7E6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403" name="Group 17">
              <a:extLst>
                <a:ext uri="{FF2B5EF4-FFF2-40B4-BE49-F238E27FC236}">
                  <a16:creationId xmlns:a16="http://schemas.microsoft.com/office/drawing/2014/main" id="{EA22EC07-4D5F-4D73-AFBF-FDD31F5D7EC2}"/>
                </a:ext>
              </a:extLst>
            </p:cNvPr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59404" name="Oval 18">
                <a:extLst>
                  <a:ext uri="{FF2B5EF4-FFF2-40B4-BE49-F238E27FC236}">
                    <a16:creationId xmlns:a16="http://schemas.microsoft.com/office/drawing/2014/main" id="{EA800E1C-5F53-4447-9354-3129DCA7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59405" name="Line 19">
                <a:extLst>
                  <a:ext uri="{FF2B5EF4-FFF2-40B4-BE49-F238E27FC236}">
                    <a16:creationId xmlns:a16="http://schemas.microsoft.com/office/drawing/2014/main" id="{23115559-954B-4CE2-A2EC-5FE272CDE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06" name="Line 20">
                <a:extLst>
                  <a:ext uri="{FF2B5EF4-FFF2-40B4-BE49-F238E27FC236}">
                    <a16:creationId xmlns:a16="http://schemas.microsoft.com/office/drawing/2014/main" id="{9466A4B6-748F-4B9D-88D2-C8568F785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>
            <a:extLst>
              <a:ext uri="{FF2B5EF4-FFF2-40B4-BE49-F238E27FC236}">
                <a16:creationId xmlns:a16="http://schemas.microsoft.com/office/drawing/2014/main" id="{488A62EA-8549-43D9-AE24-7E9C4658E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>
                <a:solidFill>
                  <a:srgbClr val="0033CC"/>
                </a:solidFill>
                <a:cs typeface="Times New Roman" panose="02020603050405020304" pitchFamily="18" charset="0"/>
              </a:rPr>
              <a:t>Corner response R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 is invariant to image rotation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952F34EF-892A-4890-A4AE-C8EE51912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Invariance Properties</a:t>
            </a:r>
            <a:endParaRPr lang="ru-RU" altLang="en-US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1D6FBF1-062E-44B1-BD41-CBA4F47EA0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Affine intensity change</a:t>
            </a:r>
            <a:endParaRPr lang="ru-RU" altLang="en-US"/>
          </a:p>
        </p:txBody>
      </p:sp>
      <p:sp>
        <p:nvSpPr>
          <p:cNvPr id="1210372" name="Text Box 4">
            <a:extLst>
              <a:ext uri="{FF2B5EF4-FFF2-40B4-BE49-F238E27FC236}">
                <a16:creationId xmlns:a16="http://schemas.microsoft.com/office/drawing/2014/main" id="{E095A5CA-6C5E-4B4F-A0F2-C0C999281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81200"/>
            <a:ext cx="5562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cs typeface="Times New Roman" panose="02020603050405020304" pitchFamily="18" charset="0"/>
              </a:rPr>
              <a:t>Only derivatives are used =&gt; invariance to intensity shift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he-IL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ru-RU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10373" name="Group 5">
            <a:extLst>
              <a:ext uri="{FF2B5EF4-FFF2-40B4-BE49-F238E27FC236}">
                <a16:creationId xmlns:a16="http://schemas.microsoft.com/office/drawing/2014/main" id="{8DE24BA7-3C58-480B-9963-9CED5FC66889}"/>
              </a:ext>
            </a:extLst>
          </p:cNvPr>
          <p:cNvGrpSpPr>
            <a:grpSpLocks/>
          </p:cNvGrpSpPr>
          <p:nvPr/>
        </p:nvGrpSpPr>
        <p:grpSpPr bwMode="auto">
          <a:xfrm>
            <a:off x="1844675" y="2819400"/>
            <a:ext cx="8289925" cy="2860675"/>
            <a:chOff x="106" y="2352"/>
            <a:chExt cx="5222" cy="1802"/>
          </a:xfrm>
        </p:grpSpPr>
        <p:sp>
          <p:nvSpPr>
            <p:cNvPr id="61447" name="Text Box 6">
              <a:extLst>
                <a:ext uri="{FF2B5EF4-FFF2-40B4-BE49-F238E27FC236}">
                  <a16:creationId xmlns:a16="http://schemas.microsoft.com/office/drawing/2014/main" id="{8326C98A-5C76-4B21-9847-7544A1630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352"/>
              <a:ext cx="3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Char char="ü"/>
              </a:pPr>
              <a:r>
                <a:rPr lang="he-IL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>
                  <a:cs typeface="Times New Roman" panose="02020603050405020304" pitchFamily="18" charset="0"/>
                </a:rPr>
                <a:t>Intensity scale:</a:t>
              </a: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lang="he-IL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lang="ru-RU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48" name="Freeform 7">
              <a:extLst>
                <a:ext uri="{FF2B5EF4-FFF2-40B4-BE49-F238E27FC236}">
                  <a16:creationId xmlns:a16="http://schemas.microsoft.com/office/drawing/2014/main" id="{43C9DE5E-F343-41B4-A3CC-EB9AE86B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Freeform 8">
              <a:extLst>
                <a:ext uri="{FF2B5EF4-FFF2-40B4-BE49-F238E27FC236}">
                  <a16:creationId xmlns:a16="http://schemas.microsoft.com/office/drawing/2014/main" id="{99CA45DF-26D6-4221-BA3D-18F224860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8873 h 752"/>
                <a:gd name="T2" fmla="*/ 144 w 1584"/>
                <a:gd name="T3" fmla="*/ 2644 h 752"/>
                <a:gd name="T4" fmla="*/ 384 w 1584"/>
                <a:gd name="T5" fmla="*/ 4912 h 752"/>
                <a:gd name="T6" fmla="*/ 528 w 1584"/>
                <a:gd name="T7" fmla="*/ 374 h 752"/>
                <a:gd name="T8" fmla="*/ 768 w 1584"/>
                <a:gd name="T9" fmla="*/ 7177 h 752"/>
                <a:gd name="T10" fmla="*/ 912 w 1584"/>
                <a:gd name="T11" fmla="*/ 5475 h 752"/>
                <a:gd name="T12" fmla="*/ 1104 w 1584"/>
                <a:gd name="T13" fmla="*/ 7743 h 752"/>
                <a:gd name="T14" fmla="*/ 1248 w 1584"/>
                <a:gd name="T15" fmla="*/ 3216 h 752"/>
                <a:gd name="T16" fmla="*/ 1584 w 1584"/>
                <a:gd name="T17" fmla="*/ 774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450" name="Group 9">
              <a:extLst>
                <a:ext uri="{FF2B5EF4-FFF2-40B4-BE49-F238E27FC236}">
                  <a16:creationId xmlns:a16="http://schemas.microsoft.com/office/drawing/2014/main" id="{F61EF75F-07CC-4AFE-93F0-85D5A7E9C1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" y="2880"/>
              <a:ext cx="2220" cy="1274"/>
              <a:chOff x="583" y="2880"/>
              <a:chExt cx="2220" cy="1274"/>
            </a:xfrm>
          </p:grpSpPr>
          <p:grpSp>
            <p:nvGrpSpPr>
              <p:cNvPr id="61466" name="Group 10">
                <a:extLst>
                  <a:ext uri="{FF2B5EF4-FFF2-40B4-BE49-F238E27FC236}">
                    <a16:creationId xmlns:a16="http://schemas.microsoft.com/office/drawing/2014/main" id="{FD09AF2B-E47E-4704-BD16-DAC0152C0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61468" name="Line 11">
                  <a:extLst>
                    <a:ext uri="{FF2B5EF4-FFF2-40B4-BE49-F238E27FC236}">
                      <a16:creationId xmlns:a16="http://schemas.microsoft.com/office/drawing/2014/main" id="{C86868EB-B10F-492C-81AB-6FC893AF4C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69" name="Line 12">
                  <a:extLst>
                    <a:ext uri="{FF2B5EF4-FFF2-40B4-BE49-F238E27FC236}">
                      <a16:creationId xmlns:a16="http://schemas.microsoft.com/office/drawing/2014/main" id="{7B59E241-1096-4BFE-AF0D-195B110241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70" name="Text Box 13">
                  <a:extLst>
                    <a:ext uri="{FF2B5EF4-FFF2-40B4-BE49-F238E27FC236}">
                      <a16:creationId xmlns:a16="http://schemas.microsoft.com/office/drawing/2014/main" id="{F7718F3E-9C4C-4223-84E2-FB0E3683EC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471" name="Text Box 14">
                  <a:extLst>
                    <a:ext uri="{FF2B5EF4-FFF2-40B4-BE49-F238E27FC236}">
                      <a16:creationId xmlns:a16="http://schemas.microsoft.com/office/drawing/2014/main" id="{446C6CDF-700E-40A8-AD3C-B6B2222F4F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467" name="Rectangle 15">
                <a:extLst>
                  <a:ext uri="{FF2B5EF4-FFF2-40B4-BE49-F238E27FC236}">
                    <a16:creationId xmlns:a16="http://schemas.microsoft.com/office/drawing/2014/main" id="{D4398273-FF81-4A78-9ACA-2B8013803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</p:grpSp>
        <p:sp>
          <p:nvSpPr>
            <p:cNvPr id="61451" name="Text Box 16">
              <a:extLst>
                <a:ext uri="{FF2B5EF4-FFF2-40B4-BE49-F238E27FC236}">
                  <a16:creationId xmlns:a16="http://schemas.microsoft.com/office/drawing/2014/main" id="{4253625C-6509-448B-9EF3-4D96B12D3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</a:t>
              </a:r>
              <a:endParaRPr lang="ru-RU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1452" name="Group 17">
              <a:extLst>
                <a:ext uri="{FF2B5EF4-FFF2-40B4-BE49-F238E27FC236}">
                  <a16:creationId xmlns:a16="http://schemas.microsoft.com/office/drawing/2014/main" id="{F43F4C52-A97F-45A7-99C9-EEED5D8B8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8" y="2880"/>
              <a:ext cx="2220" cy="1274"/>
              <a:chOff x="583" y="2880"/>
              <a:chExt cx="2220" cy="1274"/>
            </a:xfrm>
          </p:grpSpPr>
          <p:grpSp>
            <p:nvGrpSpPr>
              <p:cNvPr id="61460" name="Group 18">
                <a:extLst>
                  <a:ext uri="{FF2B5EF4-FFF2-40B4-BE49-F238E27FC236}">
                    <a16:creationId xmlns:a16="http://schemas.microsoft.com/office/drawing/2014/main" id="{AEEB2EB0-4D9D-4108-86FD-2F64DF685C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61462" name="Line 19">
                  <a:extLst>
                    <a:ext uri="{FF2B5EF4-FFF2-40B4-BE49-F238E27FC236}">
                      <a16:creationId xmlns:a16="http://schemas.microsoft.com/office/drawing/2014/main" id="{F5DB042C-8977-462B-AAE6-D24E96E8AE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63" name="Line 20">
                  <a:extLst>
                    <a:ext uri="{FF2B5EF4-FFF2-40B4-BE49-F238E27FC236}">
                      <a16:creationId xmlns:a16="http://schemas.microsoft.com/office/drawing/2014/main" id="{14ECBCDC-EB29-491E-A977-3386515FE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64" name="Text Box 21">
                  <a:extLst>
                    <a:ext uri="{FF2B5EF4-FFF2-40B4-BE49-F238E27FC236}">
                      <a16:creationId xmlns:a16="http://schemas.microsoft.com/office/drawing/2014/main" id="{EE9F8DA4-126E-4AEA-8FC5-B2FEADB607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465" name="Text Box 22">
                  <a:extLst>
                    <a:ext uri="{FF2B5EF4-FFF2-40B4-BE49-F238E27FC236}">
                      <a16:creationId xmlns:a16="http://schemas.microsoft.com/office/drawing/2014/main" id="{C8F8935D-211D-46E4-ADDE-041D97DA83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461" name="Rectangle 23">
                <a:extLst>
                  <a:ext uri="{FF2B5EF4-FFF2-40B4-BE49-F238E27FC236}">
                    <a16:creationId xmlns:a16="http://schemas.microsoft.com/office/drawing/2014/main" id="{9AB9F7DA-0899-42EE-AC1E-E310FDBC0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</p:grpSp>
        <p:sp>
          <p:nvSpPr>
            <p:cNvPr id="61453" name="Oval 24">
              <a:extLst>
                <a:ext uri="{FF2B5EF4-FFF2-40B4-BE49-F238E27FC236}">
                  <a16:creationId xmlns:a16="http://schemas.microsoft.com/office/drawing/2014/main" id="{EE6C1648-0902-4D20-AC7D-E725866CE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4" name="Oval 25">
              <a:extLst>
                <a:ext uri="{FF2B5EF4-FFF2-40B4-BE49-F238E27FC236}">
                  <a16:creationId xmlns:a16="http://schemas.microsoft.com/office/drawing/2014/main" id="{0CEFA257-BADF-4878-A4A6-D35AF8B1D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5" name="Oval 26">
              <a:extLst>
                <a:ext uri="{FF2B5EF4-FFF2-40B4-BE49-F238E27FC236}">
                  <a16:creationId xmlns:a16="http://schemas.microsoft.com/office/drawing/2014/main" id="{A5E47335-608C-4047-8DF7-5CE3C249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6" name="Oval 27">
              <a:extLst>
                <a:ext uri="{FF2B5EF4-FFF2-40B4-BE49-F238E27FC236}">
                  <a16:creationId xmlns:a16="http://schemas.microsoft.com/office/drawing/2014/main" id="{3E6DAE52-9548-4692-AE7C-3B9FB53D2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7" name="Oval 28">
              <a:extLst>
                <a:ext uri="{FF2B5EF4-FFF2-40B4-BE49-F238E27FC236}">
                  <a16:creationId xmlns:a16="http://schemas.microsoft.com/office/drawing/2014/main" id="{809E6026-BF6D-4E01-8C6D-CEE8A553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8" name="Oval 29">
              <a:extLst>
                <a:ext uri="{FF2B5EF4-FFF2-40B4-BE49-F238E27FC236}">
                  <a16:creationId xmlns:a16="http://schemas.microsoft.com/office/drawing/2014/main" id="{43CEAAD4-23DE-4C39-A1B0-F4CC9D71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9" name="Oval 30">
              <a:extLst>
                <a:ext uri="{FF2B5EF4-FFF2-40B4-BE49-F238E27FC236}">
                  <a16:creationId xmlns:a16="http://schemas.microsoft.com/office/drawing/2014/main" id="{3961749D-4DDA-4A8D-81B5-CC06ECF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0399" name="Text Box 31">
            <a:extLst>
              <a:ext uri="{FF2B5EF4-FFF2-40B4-BE49-F238E27FC236}">
                <a16:creationId xmlns:a16="http://schemas.microsoft.com/office/drawing/2014/main" id="{D92E550B-2CCB-4465-8C49-1A0F0ADE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8721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>
                <a:solidFill>
                  <a:srgbClr val="0033CC"/>
                </a:solidFill>
                <a:cs typeface="Times New Roman" panose="02020603050405020304" pitchFamily="18" charset="0"/>
              </a:rPr>
              <a:t>Partially invariant 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to affine intensity change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SIFT2">
            <a:extLst>
              <a:ext uri="{FF2B5EF4-FFF2-40B4-BE49-F238E27FC236}">
                <a16:creationId xmlns:a16="http://schemas.microsoft.com/office/drawing/2014/main" id="{7C5E1E56-C2EF-44A8-96A0-E1D4D707751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3600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7" descr="SIFT1">
            <a:extLst>
              <a:ext uri="{FF2B5EF4-FFF2-40B4-BE49-F238E27FC236}">
                <a16:creationId xmlns:a16="http://schemas.microsoft.com/office/drawing/2014/main" id="{F4CA1971-D4C1-4ECA-B0A3-990E0AF7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2">
            <a:extLst>
              <a:ext uri="{FF2B5EF4-FFF2-40B4-BE49-F238E27FC236}">
                <a16:creationId xmlns:a16="http://schemas.microsoft.com/office/drawing/2014/main" id="{2BFBB58D-5121-4812-AF7D-2DBD608C1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1ECC027-1DC5-4E88-AFA8-C4B63908F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sp>
        <p:nvSpPr>
          <p:cNvPr id="8198" name="Text Box 14">
            <a:extLst>
              <a:ext uri="{FF2B5EF4-FFF2-40B4-BE49-F238E27FC236}">
                <a16:creationId xmlns:a16="http://schemas.microsoft.com/office/drawing/2014/main" id="{61380B6B-3EBE-4B4C-8AB1-38CCDDEEB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5094288"/>
            <a:ext cx="3365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1: extract features</a:t>
            </a:r>
          </a:p>
        </p:txBody>
      </p:sp>
      <p:grpSp>
        <p:nvGrpSpPr>
          <p:cNvPr id="1360915" name="Group 19">
            <a:extLst>
              <a:ext uri="{FF2B5EF4-FFF2-40B4-BE49-F238E27FC236}">
                <a16:creationId xmlns:a16="http://schemas.microsoft.com/office/drawing/2014/main" id="{F7635116-3A1E-4CB5-9E59-78E851DD9286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054350"/>
            <a:ext cx="4829175" cy="2970213"/>
            <a:chOff x="768" y="1924"/>
            <a:chExt cx="3042" cy="1871"/>
          </a:xfrm>
        </p:grpSpPr>
        <p:sp>
          <p:nvSpPr>
            <p:cNvPr id="8200" name="Text Box 15">
              <a:extLst>
                <a:ext uri="{FF2B5EF4-FFF2-40B4-BE49-F238E27FC236}">
                  <a16:creationId xmlns:a16="http://schemas.microsoft.com/office/drawing/2014/main" id="{255755C9-0590-4B25-94EB-0172C138D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504"/>
              <a:ext cx="20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/>
                <a:t>Step 2: match features</a:t>
              </a:r>
            </a:p>
          </p:txBody>
        </p:sp>
        <p:grpSp>
          <p:nvGrpSpPr>
            <p:cNvPr id="8201" name="Group 18">
              <a:extLst>
                <a:ext uri="{FF2B5EF4-FFF2-40B4-BE49-F238E27FC236}">
                  <a16:creationId xmlns:a16="http://schemas.microsoft.com/office/drawing/2014/main" id="{4487A738-8F8C-42C1-8F0A-B9E297A17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2" y="1924"/>
              <a:ext cx="1738" cy="954"/>
              <a:chOff x="2072" y="1924"/>
              <a:chExt cx="1738" cy="954"/>
            </a:xfrm>
          </p:grpSpPr>
          <p:sp>
            <p:nvSpPr>
              <p:cNvPr id="8202" name="Line 8">
                <a:extLst>
                  <a:ext uri="{FF2B5EF4-FFF2-40B4-BE49-F238E27FC236}">
                    <a16:creationId xmlns:a16="http://schemas.microsoft.com/office/drawing/2014/main" id="{95B9231B-8A66-4218-9475-69E9BE4EF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2" y="1924"/>
                <a:ext cx="120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3" name="Line 9">
                <a:extLst>
                  <a:ext uri="{FF2B5EF4-FFF2-40B4-BE49-F238E27FC236}">
                    <a16:creationId xmlns:a16="http://schemas.microsoft.com/office/drawing/2014/main" id="{5084710E-38DB-4134-B071-4C92BD910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6" y="2094"/>
                <a:ext cx="1144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4" name="Line 10">
                <a:extLst>
                  <a:ext uri="{FF2B5EF4-FFF2-40B4-BE49-F238E27FC236}">
                    <a16:creationId xmlns:a16="http://schemas.microsoft.com/office/drawing/2014/main" id="{496D5A61-56F0-4A3A-ABB7-0211D717D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6" y="2788"/>
                <a:ext cx="1070" cy="9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5" name="Freeform 11">
                <a:extLst>
                  <a:ext uri="{FF2B5EF4-FFF2-40B4-BE49-F238E27FC236}">
                    <a16:creationId xmlns:a16="http://schemas.microsoft.com/office/drawing/2014/main" id="{FA97CD8B-A229-4D34-8CEA-2E4890ED3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2415"/>
                <a:ext cx="1092" cy="30"/>
              </a:xfrm>
              <a:custGeom>
                <a:avLst/>
                <a:gdLst>
                  <a:gd name="T0" fmla="*/ 0 w 1092"/>
                  <a:gd name="T1" fmla="*/ 30 h 30"/>
                  <a:gd name="T2" fmla="*/ 1092 w 1092"/>
                  <a:gd name="T3" fmla="*/ 0 h 3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92" h="30">
                    <a:moveTo>
                      <a:pt x="0" y="30"/>
                    </a:moveTo>
                    <a:lnTo>
                      <a:pt x="1092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6" name="Line 12">
                <a:extLst>
                  <a:ext uri="{FF2B5EF4-FFF2-40B4-BE49-F238E27FC236}">
                    <a16:creationId xmlns:a16="http://schemas.microsoft.com/office/drawing/2014/main" id="{10A95DCE-2B70-43A5-8512-386332B81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0" y="2236"/>
                <a:ext cx="1150" cy="8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7" name="Freeform 17">
                <a:extLst>
                  <a:ext uri="{FF2B5EF4-FFF2-40B4-BE49-F238E27FC236}">
                    <a16:creationId xmlns:a16="http://schemas.microsoft.com/office/drawing/2014/main" id="{B710C628-FDA3-43F5-90F2-0995DC61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" y="2617"/>
                <a:ext cx="1017" cy="65"/>
              </a:xfrm>
              <a:custGeom>
                <a:avLst/>
                <a:gdLst>
                  <a:gd name="T0" fmla="*/ 0 w 1017"/>
                  <a:gd name="T1" fmla="*/ 65 h 65"/>
                  <a:gd name="T2" fmla="*/ 1017 w 1017"/>
                  <a:gd name="T3" fmla="*/ 0 h 6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17" h="65">
                    <a:moveTo>
                      <a:pt x="0" y="65"/>
                    </a:moveTo>
                    <a:lnTo>
                      <a:pt x="1017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A67F8AE-0AD7-4A82-8AB3-16D650DAA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Invariance Properties</a:t>
            </a:r>
            <a:endParaRPr lang="ru-RU" altLang="en-US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6671F32B-A7AA-4DA0-8F7A-48731D34F7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990600"/>
            <a:ext cx="7772400" cy="4114800"/>
          </a:xfrm>
        </p:spPr>
        <p:txBody>
          <a:bodyPr/>
          <a:lstStyle/>
          <a:p>
            <a:r>
              <a:rPr lang="en-US" altLang="en-US"/>
              <a:t>Scaling</a:t>
            </a:r>
            <a:endParaRPr lang="ru-RU" altLang="en-US"/>
          </a:p>
        </p:txBody>
      </p:sp>
      <p:sp>
        <p:nvSpPr>
          <p:cNvPr id="1212427" name="Text Box 11">
            <a:extLst>
              <a:ext uri="{FF2B5EF4-FFF2-40B4-BE49-F238E27FC236}">
                <a16:creationId xmlns:a16="http://schemas.microsoft.com/office/drawing/2014/main" id="{32615AC6-09F5-4D2C-970A-E5391D700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265613"/>
            <a:ext cx="25908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All points will be classified as 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edges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3493" name="Group 17">
            <a:extLst>
              <a:ext uri="{FF2B5EF4-FFF2-40B4-BE49-F238E27FC236}">
                <a16:creationId xmlns:a16="http://schemas.microsoft.com/office/drawing/2014/main" id="{4027FF04-B5A7-4C25-B0A5-C2FA7F9B77B4}"/>
              </a:ext>
            </a:extLst>
          </p:cNvPr>
          <p:cNvGrpSpPr>
            <a:grpSpLocks/>
          </p:cNvGrpSpPr>
          <p:nvPr/>
        </p:nvGrpSpPr>
        <p:grpSpPr bwMode="auto">
          <a:xfrm>
            <a:off x="3214688" y="2751138"/>
            <a:ext cx="442912" cy="434975"/>
            <a:chOff x="4329" y="1733"/>
            <a:chExt cx="279" cy="274"/>
          </a:xfrm>
        </p:grpSpPr>
        <p:sp>
          <p:nvSpPr>
            <p:cNvPr id="63503" name="Freeform 4">
              <a:extLst>
                <a:ext uri="{FF2B5EF4-FFF2-40B4-BE49-F238E27FC236}">
                  <a16:creationId xmlns:a16="http://schemas.microsoft.com/office/drawing/2014/main" id="{39888E8D-F3B9-4471-80DA-AC8C28F5F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4" name="Rectangle 5">
              <a:extLst>
                <a:ext uri="{FF2B5EF4-FFF2-40B4-BE49-F238E27FC236}">
                  <a16:creationId xmlns:a16="http://schemas.microsoft.com/office/drawing/2014/main" id="{DDF29A65-E96F-4FF7-8E30-E5DEDFF9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</p:grpSp>
      <p:sp>
        <p:nvSpPr>
          <p:cNvPr id="63494" name="Text Box 12">
            <a:extLst>
              <a:ext uri="{FF2B5EF4-FFF2-40B4-BE49-F238E27FC236}">
                <a16:creationId xmlns:a16="http://schemas.microsoft.com/office/drawing/2014/main" id="{538576A6-BD1D-4361-A2E5-E7C7E526C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505200"/>
            <a:ext cx="1600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Corner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sp>
        <p:nvSpPr>
          <p:cNvPr id="1212432" name="Text Box 16">
            <a:extLst>
              <a:ext uri="{FF2B5EF4-FFF2-40B4-BE49-F238E27FC236}">
                <a16:creationId xmlns:a16="http://schemas.microsoft.com/office/drawing/2014/main" id="{F19CE26A-CFC1-4F73-93A8-8088776CC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>
                <a:solidFill>
                  <a:srgbClr val="0033CC"/>
                </a:solidFill>
                <a:cs typeface="Times New Roman" panose="02020603050405020304" pitchFamily="18" charset="0"/>
              </a:rPr>
              <a:t>Not invariant 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to scaling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12441" name="Group 25">
            <a:extLst>
              <a:ext uri="{FF2B5EF4-FFF2-40B4-BE49-F238E27FC236}">
                <a16:creationId xmlns:a16="http://schemas.microsoft.com/office/drawing/2014/main" id="{DF406CAA-B6E4-4130-9A51-DF9D179274FB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828800"/>
            <a:ext cx="5029200" cy="2159000"/>
            <a:chOff x="2064" y="1152"/>
            <a:chExt cx="3168" cy="1360"/>
          </a:xfrm>
        </p:grpSpPr>
        <p:grpSp>
          <p:nvGrpSpPr>
            <p:cNvPr id="63497" name="Group 19">
              <a:extLst>
                <a:ext uri="{FF2B5EF4-FFF2-40B4-BE49-F238E27FC236}">
                  <a16:creationId xmlns:a16="http://schemas.microsoft.com/office/drawing/2014/main" id="{6D8C2C7A-C959-43FA-BC9A-1F7080244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63501" name="Freeform 6">
                <a:extLst>
                  <a:ext uri="{FF2B5EF4-FFF2-40B4-BE49-F238E27FC236}">
                    <a16:creationId xmlns:a16="http://schemas.microsoft.com/office/drawing/2014/main" id="{AB8BBF97-2EBE-4A16-8093-CCE67CFD8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2" name="AutoShape 10">
                <a:extLst>
                  <a:ext uri="{FF2B5EF4-FFF2-40B4-BE49-F238E27FC236}">
                    <a16:creationId xmlns:a16="http://schemas.microsoft.com/office/drawing/2014/main" id="{0DEAD57B-4CA2-4ABA-82D8-55D046E8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3498" name="Rectangle 22">
              <a:extLst>
                <a:ext uri="{FF2B5EF4-FFF2-40B4-BE49-F238E27FC236}">
                  <a16:creationId xmlns:a16="http://schemas.microsoft.com/office/drawing/2014/main" id="{A2EC4064-F997-4478-A2BB-BA2D55112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63499" name="Rectangle 23">
              <a:extLst>
                <a:ext uri="{FF2B5EF4-FFF2-40B4-BE49-F238E27FC236}">
                  <a16:creationId xmlns:a16="http://schemas.microsoft.com/office/drawing/2014/main" id="{F9662869-2E09-4169-B318-77366E7C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63500" name="Rectangle 24">
              <a:extLst>
                <a:ext uri="{FF2B5EF4-FFF2-40B4-BE49-F238E27FC236}">
                  <a16:creationId xmlns:a16="http://schemas.microsoft.com/office/drawing/2014/main" id="{EEC9B390-278D-44F5-A8BF-B6034278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A4A853B7-7378-4B9C-8689-BAB3D5891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Scale-invariant feature detection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A7F8B2B-B6DF-49E1-B184-1983DAF52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14400"/>
            <a:ext cx="80772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altLang="en-US"/>
              <a:t>Goal: independently detect corresponding regions in scaled versions of the same image</a:t>
            </a:r>
          </a:p>
          <a:p>
            <a:pPr marL="533400" indent="-533400">
              <a:buFontTx/>
              <a:buChar char="•"/>
            </a:pPr>
            <a:r>
              <a:rPr lang="en-US" altLang="en-US"/>
              <a:t>Need </a:t>
            </a:r>
            <a:r>
              <a:rPr lang="en-US" altLang="en-US" i="1"/>
              <a:t>scale selection</a:t>
            </a:r>
            <a:r>
              <a:rPr lang="en-US" altLang="en-US"/>
              <a:t> mechanism for finding characteristic region size that is </a:t>
            </a:r>
            <a:r>
              <a:rPr lang="en-US" altLang="en-US" i="1"/>
              <a:t>covariant</a:t>
            </a:r>
            <a:r>
              <a:rPr lang="en-US" altLang="en-US"/>
              <a:t> with the image transformation</a:t>
            </a: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D3AC8BED-2F98-425A-BADB-A9B3C8D6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73438"/>
            <a:ext cx="5818188" cy="333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E7D3F31-F29A-406F-8818-4D9410F34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Scale-invariant features: Blobs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537D465-1545-48AB-A7D3-617FE7188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67588" name="Picture 4" descr="Sunflowers2_circles">
            <a:extLst>
              <a:ext uri="{FF2B5EF4-FFF2-40B4-BE49-F238E27FC236}">
                <a16:creationId xmlns:a16="http://schemas.microsoft.com/office/drawing/2014/main" id="{D4FCD27C-9B1C-46FC-9B70-AFDE8FEE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00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>
            <a:extLst>
              <a:ext uri="{FF2B5EF4-FFF2-40B4-BE49-F238E27FC236}">
                <a16:creationId xmlns:a16="http://schemas.microsoft.com/office/drawing/2014/main" id="{5ACA671D-DCAB-40DD-989C-9F1059017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76200"/>
            <a:ext cx="7924800" cy="838200"/>
          </a:xfrm>
        </p:spPr>
        <p:txBody>
          <a:bodyPr/>
          <a:lstStyle/>
          <a:p>
            <a:r>
              <a:rPr lang="en-US" altLang="en-US"/>
              <a:t>Recall: Edge detection</a:t>
            </a:r>
          </a:p>
        </p:txBody>
      </p:sp>
      <p:graphicFrame>
        <p:nvGraphicFramePr>
          <p:cNvPr id="69635" name="Object 6">
            <a:extLst>
              <a:ext uri="{FF2B5EF4-FFF2-40B4-BE49-F238E27FC236}">
                <a16:creationId xmlns:a16="http://schemas.microsoft.com/office/drawing/2014/main" id="{7257E8AD-EA6B-4781-9FAA-4A412BE48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6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001588" imgH="4847619" progId="MSPhotoEd.3">
                  <p:embed/>
                </p:oleObj>
              </mc:Choice>
              <mc:Fallback>
                <p:oleObj name="Photo Editor Photo" r:id="rId3" imgW="6001588" imgH="4847619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7">
            <a:extLst>
              <a:ext uri="{FF2B5EF4-FFF2-40B4-BE49-F238E27FC236}">
                <a16:creationId xmlns:a16="http://schemas.microsoft.com/office/drawing/2014/main" id="{96AD322E-4512-48FA-9AAC-F51A295D3C04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765300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558" imgH="393529" progId="Equation.3">
                  <p:embed/>
                </p:oleObj>
              </mc:Choice>
              <mc:Fallback>
                <p:oleObj name="Equation" r:id="rId5" imgW="558558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8">
            <a:extLst>
              <a:ext uri="{FF2B5EF4-FFF2-40B4-BE49-F238E27FC236}">
                <a16:creationId xmlns:a16="http://schemas.microsoft.com/office/drawing/2014/main" id="{D8D21A03-814C-449E-B940-3A91D25D7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3" y="206692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latin typeface="Times New Roman" panose="02020603050405020304" pitchFamily="18" charset="0"/>
              </a:rPr>
              <a:t>f</a:t>
            </a:r>
          </a:p>
        </p:txBody>
      </p:sp>
      <p:graphicFrame>
        <p:nvGraphicFramePr>
          <p:cNvPr id="69638" name="Object 9">
            <a:extLst>
              <a:ext uri="{FF2B5EF4-FFF2-40B4-BE49-F238E27FC236}">
                <a16:creationId xmlns:a16="http://schemas.microsoft.com/office/drawing/2014/main" id="{A1D805E8-E88F-4B50-B2BD-51C1316EC4D8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2189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057" imgH="393529" progId="Equation.3">
                  <p:embed/>
                </p:oleObj>
              </mc:Choice>
              <mc:Fallback>
                <p:oleObj name="Equation" r:id="rId7" imgW="330057" imgH="39352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9" name="Text Box 10">
            <a:extLst>
              <a:ext uri="{FF2B5EF4-FFF2-40B4-BE49-F238E27FC236}">
                <a16:creationId xmlns:a16="http://schemas.microsoft.com/office/drawing/2014/main" id="{A2464424-E13F-4B35-B945-0A5AAC07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4475" y="6477000"/>
            <a:ext cx="1457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Source: S. Seitz</a:t>
            </a:r>
          </a:p>
        </p:txBody>
      </p:sp>
      <p:sp>
        <p:nvSpPr>
          <p:cNvPr id="69640" name="Text Box 12">
            <a:extLst>
              <a:ext uri="{FF2B5EF4-FFF2-40B4-BE49-F238E27FC236}">
                <a16:creationId xmlns:a16="http://schemas.microsoft.com/office/drawing/2014/main" id="{D7651DCB-4BE5-4A44-957F-CF9BB2FDF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100" y="1905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Edge</a:t>
            </a:r>
          </a:p>
        </p:txBody>
      </p:sp>
      <p:sp>
        <p:nvSpPr>
          <p:cNvPr id="69641" name="Text Box 13">
            <a:extLst>
              <a:ext uri="{FF2B5EF4-FFF2-40B4-BE49-F238E27FC236}">
                <a16:creationId xmlns:a16="http://schemas.microsoft.com/office/drawing/2014/main" id="{842ACA04-45F6-4918-9804-97F1ABF1D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3241675"/>
            <a:ext cx="1403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Derivative</a:t>
            </a:r>
            <a:br>
              <a:rPr lang="en-US" altLang="en-US" sz="1800"/>
            </a:br>
            <a:r>
              <a:rPr lang="en-US" altLang="en-US" sz="1800"/>
              <a:t>of Gaussian</a:t>
            </a:r>
          </a:p>
        </p:txBody>
      </p:sp>
      <p:sp>
        <p:nvSpPr>
          <p:cNvPr id="69642" name="Text Box 14">
            <a:extLst>
              <a:ext uri="{FF2B5EF4-FFF2-40B4-BE49-F238E27FC236}">
                <a16:creationId xmlns:a16="http://schemas.microsoft.com/office/drawing/2014/main" id="{5158C0BB-F8F6-4699-8225-E864BC065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900" y="4616450"/>
            <a:ext cx="1968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Edge = maximum</a:t>
            </a:r>
            <a:br>
              <a:rPr lang="en-US" altLang="en-US" sz="1800"/>
            </a:br>
            <a:r>
              <a:rPr lang="en-US" altLang="en-US" sz="1800"/>
              <a:t>of derivative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CBC82B3-01F7-4DEF-AB35-0BD8665DF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 detection, Take 2</a:t>
            </a:r>
          </a:p>
        </p:txBody>
      </p:sp>
      <p:graphicFrame>
        <p:nvGraphicFramePr>
          <p:cNvPr id="71683" name="Object 4">
            <a:extLst>
              <a:ext uri="{FF2B5EF4-FFF2-40B4-BE49-F238E27FC236}">
                <a16:creationId xmlns:a16="http://schemas.microsoft.com/office/drawing/2014/main" id="{3A102F9D-7C92-4550-9680-A28159B473DA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2881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6125430" imgH="4971429" progId="MSPhotoEd.3">
                  <p:embed/>
                </p:oleObj>
              </mc:Choice>
              <mc:Fallback>
                <p:oleObj name="Photo Editor Photo" r:id="rId3" imgW="6125430" imgH="497142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6">
            <a:extLst>
              <a:ext uri="{FF2B5EF4-FFF2-40B4-BE49-F238E27FC236}">
                <a16:creationId xmlns:a16="http://schemas.microsoft.com/office/drawing/2014/main" id="{9340BFB8-8446-4739-82E1-58848727C0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30" imgH="418918" progId="Equation.3">
                  <p:embed/>
                </p:oleObj>
              </mc:Choice>
              <mc:Fallback>
                <p:oleObj name="Equation" r:id="rId5" imgW="622030" imgH="41891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7">
            <a:extLst>
              <a:ext uri="{FF2B5EF4-FFF2-40B4-BE49-F238E27FC236}">
                <a16:creationId xmlns:a16="http://schemas.microsoft.com/office/drawing/2014/main" id="{65A9230E-4D39-4F22-B0CF-B59DE482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218757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latin typeface="Times New Roman" panose="02020603050405020304" pitchFamily="18" charset="0"/>
              </a:rPr>
              <a:t>f</a:t>
            </a:r>
          </a:p>
        </p:txBody>
      </p:sp>
      <p:graphicFrame>
        <p:nvGraphicFramePr>
          <p:cNvPr id="71686" name="Object 8">
            <a:extLst>
              <a:ext uri="{FF2B5EF4-FFF2-40B4-BE49-F238E27FC236}">
                <a16:creationId xmlns:a16="http://schemas.microsoft.com/office/drawing/2014/main" id="{16295DC7-15DC-4CA6-B405-276B6CBC3A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8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224" imgH="418918" progId="Equation.3">
                  <p:embed/>
                </p:oleObj>
              </mc:Choice>
              <mc:Fallback>
                <p:oleObj name="Equation" r:id="rId7" imgW="406224" imgH="41891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Text Box 9">
            <a:extLst>
              <a:ext uri="{FF2B5EF4-FFF2-40B4-BE49-F238E27FC236}">
                <a16:creationId xmlns:a16="http://schemas.microsoft.com/office/drawing/2014/main" id="{F234A06A-741C-41D8-9AC1-1175375F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1336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Edge</a:t>
            </a:r>
          </a:p>
        </p:txBody>
      </p:sp>
      <p:sp>
        <p:nvSpPr>
          <p:cNvPr id="71688" name="Text Box 10">
            <a:extLst>
              <a:ext uri="{FF2B5EF4-FFF2-40B4-BE49-F238E27FC236}">
                <a16:creationId xmlns:a16="http://schemas.microsoft.com/office/drawing/2014/main" id="{C19683EB-04B9-4642-9354-B79E2AEF9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2950" y="3276600"/>
            <a:ext cx="20002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Second derivative</a:t>
            </a:r>
            <a:br>
              <a:rPr lang="en-US" altLang="en-US" sz="1800"/>
            </a:br>
            <a:r>
              <a:rPr lang="en-US" altLang="en-US" sz="1800"/>
              <a:t>of Gaussian </a:t>
            </a:r>
            <a:br>
              <a:rPr lang="en-US" altLang="en-US" sz="1800"/>
            </a:br>
            <a:r>
              <a:rPr lang="en-US" altLang="en-US" sz="1800"/>
              <a:t>(Laplacian)</a:t>
            </a:r>
          </a:p>
        </p:txBody>
      </p:sp>
      <p:sp>
        <p:nvSpPr>
          <p:cNvPr id="71689" name="Text Box 11">
            <a:extLst>
              <a:ext uri="{FF2B5EF4-FFF2-40B4-BE49-F238E27FC236}">
                <a16:creationId xmlns:a16="http://schemas.microsoft.com/office/drawing/2014/main" id="{5097B4DE-BFFB-4D29-BA5B-06A431D27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4845050"/>
            <a:ext cx="233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Edge = zero crossing</a:t>
            </a:r>
            <a:br>
              <a:rPr lang="en-US" altLang="en-US" sz="1800"/>
            </a:br>
            <a:r>
              <a:rPr lang="en-US" altLang="en-US" sz="1800"/>
              <a:t>of second derivative</a:t>
            </a:r>
          </a:p>
        </p:txBody>
      </p:sp>
      <p:sp>
        <p:nvSpPr>
          <p:cNvPr id="71690" name="Text Box 14">
            <a:extLst>
              <a:ext uri="{FF2B5EF4-FFF2-40B4-BE49-F238E27FC236}">
                <a16:creationId xmlns:a16="http://schemas.microsoft.com/office/drawing/2014/main" id="{A631E707-683F-4AB4-B30B-F55B4E18E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4475" y="6477000"/>
            <a:ext cx="1457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Source: S. Seitz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4" descr="ripples copy">
            <a:extLst>
              <a:ext uri="{FF2B5EF4-FFF2-40B4-BE49-F238E27FC236}">
                <a16:creationId xmlns:a16="http://schemas.microsoft.com/office/drawing/2014/main" id="{B8DD7A02-4DD1-4D77-824A-BCD3EA1C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997075"/>
            <a:ext cx="90773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2">
            <a:extLst>
              <a:ext uri="{FF2B5EF4-FFF2-40B4-BE49-F238E27FC236}">
                <a16:creationId xmlns:a16="http://schemas.microsoft.com/office/drawing/2014/main" id="{2D1ECF8F-3C43-4243-9156-96F81CC11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edges to blobs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AA2952C-0220-43AA-BB12-F684EADFC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Edge = ripple</a:t>
            </a:r>
          </a:p>
          <a:p>
            <a:pPr>
              <a:buFontTx/>
              <a:buChar char="•"/>
            </a:pPr>
            <a:r>
              <a:rPr lang="en-US" altLang="en-US"/>
              <a:t>Blob = superposition of two ripples</a:t>
            </a:r>
          </a:p>
        </p:txBody>
      </p:sp>
      <p:sp>
        <p:nvSpPr>
          <p:cNvPr id="1256458" name="Text Box 10">
            <a:extLst>
              <a:ext uri="{FF2B5EF4-FFF2-40B4-BE49-F238E27FC236}">
                <a16:creationId xmlns:a16="http://schemas.microsoft.com/office/drawing/2014/main" id="{6ECB8000-5986-4659-898E-F5982590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975" y="4905375"/>
            <a:ext cx="820102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/>
              <a:t>Spatial selection</a:t>
            </a:r>
            <a:r>
              <a:rPr lang="en-US" altLang="en-US" sz="2400"/>
              <a:t>: the magnitude of the Laplacian</a:t>
            </a:r>
            <a:br>
              <a:rPr lang="en-US" altLang="en-US" sz="2400"/>
            </a:br>
            <a:r>
              <a:rPr lang="en-US" altLang="en-US" sz="2400"/>
              <a:t>response will achieve a maximum at the center of</a:t>
            </a:r>
            <a:br>
              <a:rPr lang="en-US" altLang="en-US" sz="2400"/>
            </a:br>
            <a:r>
              <a:rPr lang="en-US" altLang="en-US" sz="2400"/>
              <a:t>the blob, provided the scale of the Laplacian is</a:t>
            </a:r>
            <a:br>
              <a:rPr lang="en-US" altLang="en-US" sz="2400"/>
            </a:br>
            <a:r>
              <a:rPr lang="en-US" altLang="en-US" sz="2400"/>
              <a:t>“matched” to the scale of the blob</a:t>
            </a:r>
          </a:p>
        </p:txBody>
      </p:sp>
      <p:grpSp>
        <p:nvGrpSpPr>
          <p:cNvPr id="1256461" name="Group 13">
            <a:extLst>
              <a:ext uri="{FF2B5EF4-FFF2-40B4-BE49-F238E27FC236}">
                <a16:creationId xmlns:a16="http://schemas.microsoft.com/office/drawing/2014/main" id="{94646550-509C-4CBC-A975-805A32DE1409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4235450"/>
            <a:ext cx="1250950" cy="641350"/>
            <a:chOff x="4560" y="2640"/>
            <a:chExt cx="788" cy="574"/>
          </a:xfrm>
        </p:grpSpPr>
        <p:sp>
          <p:nvSpPr>
            <p:cNvPr id="73735" name="Text Box 11">
              <a:extLst>
                <a:ext uri="{FF2B5EF4-FFF2-40B4-BE49-F238E27FC236}">
                  <a16:creationId xmlns:a16="http://schemas.microsoft.com/office/drawing/2014/main" id="{7C112808-30B7-4F7D-9191-C42ADE5D9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73736" name="Line 12">
              <a:extLst>
                <a:ext uri="{FF2B5EF4-FFF2-40B4-BE49-F238E27FC236}">
                  <a16:creationId xmlns:a16="http://schemas.microsoft.com/office/drawing/2014/main" id="{73B0DFF5-AE4E-406F-B0E2-FF1A10846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535735A-9FC8-489E-8BD8-DCDB577BF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 selection</a:t>
            </a:r>
          </a:p>
        </p:txBody>
      </p:sp>
      <p:sp>
        <p:nvSpPr>
          <p:cNvPr id="1314819" name="Rectangle 3">
            <a:extLst>
              <a:ext uri="{FF2B5EF4-FFF2-40B4-BE49-F238E27FC236}">
                <a16:creationId xmlns:a16="http://schemas.microsoft.com/office/drawing/2014/main" id="{A8CC86F5-CD43-46B3-9FDB-673EA8C92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14400"/>
            <a:ext cx="8153400" cy="2590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We want to find the characteristic scale of the blob by convolving it with Laplacians at several scales and looking for the maximum response</a:t>
            </a:r>
          </a:p>
          <a:p>
            <a:pPr>
              <a:buFontTx/>
              <a:buChar char="•"/>
            </a:pPr>
            <a:r>
              <a:rPr lang="en-US" altLang="en-US"/>
              <a:t>However, Laplacian response decays as scale increases:</a:t>
            </a:r>
          </a:p>
        </p:txBody>
      </p:sp>
      <p:sp>
        <p:nvSpPr>
          <p:cNvPr id="1314821" name="Text Box 5">
            <a:extLst>
              <a:ext uri="{FF2B5EF4-FFF2-40B4-BE49-F238E27FC236}">
                <a16:creationId xmlns:a16="http://schemas.microsoft.com/office/drawing/2014/main" id="{76E3ECE4-6E19-418F-8264-B0A2DC837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61088"/>
            <a:ext cx="3403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Why does this happen?</a:t>
            </a:r>
          </a:p>
        </p:txBody>
      </p:sp>
      <p:grpSp>
        <p:nvGrpSpPr>
          <p:cNvPr id="1314825" name="Group 9">
            <a:extLst>
              <a:ext uri="{FF2B5EF4-FFF2-40B4-BE49-F238E27FC236}">
                <a16:creationId xmlns:a16="http://schemas.microsoft.com/office/drawing/2014/main" id="{A98A383F-8CE4-4138-BE7D-3EE687CA7CA5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276600"/>
            <a:ext cx="8858250" cy="2774950"/>
            <a:chOff x="60" y="2064"/>
            <a:chExt cx="5580" cy="1748"/>
          </a:xfrm>
        </p:grpSpPr>
        <p:pic>
          <p:nvPicPr>
            <p:cNvPr id="75782" name="Picture 4" descr="scale_unnorm">
              <a:extLst>
                <a:ext uri="{FF2B5EF4-FFF2-40B4-BE49-F238E27FC236}">
                  <a16:creationId xmlns:a16="http://schemas.microsoft.com/office/drawing/2014/main" id="{D2A14B2A-21FD-4D8D-B15B-CC7994341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064"/>
              <a:ext cx="5544" cy="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3" name="Rectangle 6">
              <a:extLst>
                <a:ext uri="{FF2B5EF4-FFF2-40B4-BE49-F238E27FC236}">
                  <a16:creationId xmlns:a16="http://schemas.microsoft.com/office/drawing/2014/main" id="{A0D24FDF-E580-4A59-9368-EF2AB68C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3465"/>
              <a:ext cx="9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increasing </a:t>
              </a:r>
              <a:r>
                <a:rPr lang="el-GR" altLang="en-US" sz="1800"/>
                <a:t>σ</a:t>
              </a:r>
              <a:endParaRPr lang="en-US" altLang="en-US" sz="1800"/>
            </a:p>
          </p:txBody>
        </p:sp>
        <p:sp>
          <p:nvSpPr>
            <p:cNvPr id="75784" name="Line 7">
              <a:extLst>
                <a:ext uri="{FF2B5EF4-FFF2-40B4-BE49-F238E27FC236}">
                  <a16:creationId xmlns:a16="http://schemas.microsoft.com/office/drawing/2014/main" id="{DDF57772-308C-437F-A878-AB2C96EE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60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5" name="Rectangle 8">
              <a:extLst>
                <a:ext uri="{FF2B5EF4-FFF2-40B4-BE49-F238E27FC236}">
                  <a16:creationId xmlns:a16="http://schemas.microsoft.com/office/drawing/2014/main" id="{B336E9B7-649E-4392-B7FB-E3B3008E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" y="3408"/>
              <a:ext cx="996" cy="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/>
                <a:t>original signal</a:t>
              </a:r>
              <a:br>
                <a:rPr lang="en-US" altLang="en-US" sz="1800"/>
              </a:br>
              <a:r>
                <a:rPr lang="en-US" altLang="en-US" sz="1800"/>
                <a:t>(radius=8)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819" grpId="0" build="p"/>
      <p:bldP spid="13148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6B36213F-3F48-477B-B8F3-6D52366B1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 normalization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0AF311D-74EC-4B43-89FE-AA7195DBC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response of a derivative of Gaussian filter to a perfect step edge decreases as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/>
              <a:t> increases</a:t>
            </a:r>
          </a:p>
          <a:p>
            <a:endParaRPr lang="en-US" altLang="en-US"/>
          </a:p>
        </p:txBody>
      </p:sp>
      <p:grpSp>
        <p:nvGrpSpPr>
          <p:cNvPr id="1337354" name="Group 10">
            <a:extLst>
              <a:ext uri="{FF2B5EF4-FFF2-40B4-BE49-F238E27FC236}">
                <a16:creationId xmlns:a16="http://schemas.microsoft.com/office/drawing/2014/main" id="{47F05A6A-E5C4-4031-9B1E-43BF8A6C33B5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209800"/>
            <a:ext cx="4851400" cy="3638550"/>
            <a:chOff x="1440" y="1392"/>
            <a:chExt cx="3056" cy="2292"/>
          </a:xfrm>
        </p:grpSpPr>
        <p:pic>
          <p:nvPicPr>
            <p:cNvPr id="77829" name="Picture 4" descr="deriv_shaded">
              <a:extLst>
                <a:ext uri="{FF2B5EF4-FFF2-40B4-BE49-F238E27FC236}">
                  <a16:creationId xmlns:a16="http://schemas.microsoft.com/office/drawing/2014/main" id="{4EF75144-A376-4621-8D17-4FF366DE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392"/>
              <a:ext cx="3056" cy="2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0" name="Freeform 5">
              <a:extLst>
                <a:ext uri="{FF2B5EF4-FFF2-40B4-BE49-F238E27FC236}">
                  <a16:creationId xmlns:a16="http://schemas.microsoft.com/office/drawing/2014/main" id="{A3C1CCCD-7F43-4199-AA07-5241276F1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571"/>
              <a:ext cx="2400" cy="1860"/>
            </a:xfrm>
            <a:custGeom>
              <a:avLst/>
              <a:gdLst>
                <a:gd name="T0" fmla="*/ 0 w 2400"/>
                <a:gd name="T1" fmla="*/ 0 h 1872"/>
                <a:gd name="T2" fmla="*/ 1200 w 2400"/>
                <a:gd name="T3" fmla="*/ 0 h 1872"/>
                <a:gd name="T4" fmla="*/ 1200 w 2400"/>
                <a:gd name="T5" fmla="*/ 1812 h 1872"/>
                <a:gd name="T6" fmla="*/ 2400 w 2400"/>
                <a:gd name="T7" fmla="*/ 1812 h 18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00" h="1872">
                  <a:moveTo>
                    <a:pt x="0" y="0"/>
                  </a:moveTo>
                  <a:lnTo>
                    <a:pt x="1200" y="0"/>
                  </a:lnTo>
                  <a:lnTo>
                    <a:pt x="1200" y="1872"/>
                  </a:lnTo>
                  <a:lnTo>
                    <a:pt x="2400" y="1872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1" name="Line 6">
              <a:extLst>
                <a:ext uri="{FF2B5EF4-FFF2-40B4-BE49-F238E27FC236}">
                  <a16:creationId xmlns:a16="http://schemas.microsoft.com/office/drawing/2014/main" id="{45188667-BA07-46C7-8F42-9B1FB6CEC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196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7832" name="Object 7">
              <a:extLst>
                <a:ext uri="{FF2B5EF4-FFF2-40B4-BE49-F238E27FC236}">
                  <a16:creationId xmlns:a16="http://schemas.microsoft.com/office/drawing/2014/main" id="{BAD75D5A-F23E-4555-96F5-7982BA0AFF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1708"/>
            <a:ext cx="560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900" imgH="419100" progId="Equation.3">
                    <p:embed/>
                  </p:oleObj>
                </mc:Choice>
                <mc:Fallback>
                  <p:oleObj name="Equation" r:id="rId4" imgW="469900" imgH="419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08"/>
                          <a:ext cx="560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8EC1F01E-9EB5-4CA9-A5CB-2C47ABC16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 normalization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2F458DA-BA6A-40EF-9F48-F0CD9C855B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response of a derivative of Gaussian filter to a perfect step edge decreases as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/>
              <a:t> increases</a:t>
            </a:r>
          </a:p>
          <a:p>
            <a:pPr>
              <a:buFontTx/>
              <a:buChar char="•"/>
            </a:pPr>
            <a:r>
              <a:rPr lang="en-US" altLang="en-US"/>
              <a:t>To keep response the same (scale-invariant), must multiply Gaussian derivative by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>
              <a:buFontTx/>
              <a:buChar char="•"/>
            </a:pPr>
            <a:r>
              <a:rPr lang="en-US" altLang="en-US"/>
              <a:t>Laplacian is the second Gaussian derivative, so it must be multiplied by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9938614-92FE-4090-92F0-62EB69D6B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scale normalization</a:t>
            </a:r>
          </a:p>
        </p:txBody>
      </p:sp>
      <p:sp>
        <p:nvSpPr>
          <p:cNvPr id="81923" name="Text Box 5">
            <a:extLst>
              <a:ext uri="{FF2B5EF4-FFF2-40B4-BE49-F238E27FC236}">
                <a16:creationId xmlns:a16="http://schemas.microsoft.com/office/drawing/2014/main" id="{AF0D354F-019E-4958-9DAB-4A47F9DA1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25" y="873125"/>
            <a:ext cx="1841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grpSp>
        <p:nvGrpSpPr>
          <p:cNvPr id="1310735" name="Group 15">
            <a:extLst>
              <a:ext uri="{FF2B5EF4-FFF2-40B4-BE49-F238E27FC236}">
                <a16:creationId xmlns:a16="http://schemas.microsoft.com/office/drawing/2014/main" id="{40DA238C-F358-4854-B614-258600A2E1D4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3494088"/>
            <a:ext cx="7361237" cy="2601912"/>
            <a:chOff x="1015" y="2201"/>
            <a:chExt cx="4637" cy="1639"/>
          </a:xfrm>
        </p:grpSpPr>
        <p:pic>
          <p:nvPicPr>
            <p:cNvPr id="81932" name="Picture 4" descr="scale_normalization">
              <a:extLst>
                <a:ext uri="{FF2B5EF4-FFF2-40B4-BE49-F238E27FC236}">
                  <a16:creationId xmlns:a16="http://schemas.microsoft.com/office/drawing/2014/main" id="{EED248E9-22D4-47BD-847C-CFE25DAA0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4" t="47470"/>
            <a:stretch>
              <a:fillRect/>
            </a:stretch>
          </p:blipFill>
          <p:spPr bwMode="auto">
            <a:xfrm>
              <a:off x="1015" y="2201"/>
              <a:ext cx="4637" cy="1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3" name="Text Box 7">
              <a:extLst>
                <a:ext uri="{FF2B5EF4-FFF2-40B4-BE49-F238E27FC236}">
                  <a16:creationId xmlns:a16="http://schemas.microsoft.com/office/drawing/2014/main" id="{710B36B8-1364-492C-832C-CC31540D6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243"/>
              <a:ext cx="251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Scale-normalized Laplacian response</a:t>
              </a:r>
            </a:p>
          </p:txBody>
        </p:sp>
      </p:grpSp>
      <p:pic>
        <p:nvPicPr>
          <p:cNvPr id="81925" name="Picture 9" descr="scale_unnorm">
            <a:extLst>
              <a:ext uri="{FF2B5EF4-FFF2-40B4-BE49-F238E27FC236}">
                <a16:creationId xmlns:a16="http://schemas.microsoft.com/office/drawing/2014/main" id="{2C73FC8E-AE25-443D-83EA-D42BBE1AE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7613"/>
            <a:ext cx="88011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6">
            <a:extLst>
              <a:ext uri="{FF2B5EF4-FFF2-40B4-BE49-F238E27FC236}">
                <a16:creationId xmlns:a16="http://schemas.microsoft.com/office/drawing/2014/main" id="{62F0EFDF-8D05-4C1D-BC0D-C79AB0D17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0" y="1122363"/>
            <a:ext cx="363855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Unnormalized Laplacian response</a:t>
            </a:r>
          </a:p>
        </p:txBody>
      </p:sp>
      <p:sp>
        <p:nvSpPr>
          <p:cNvPr id="81927" name="Text Box 8">
            <a:extLst>
              <a:ext uri="{FF2B5EF4-FFF2-40B4-BE49-F238E27FC236}">
                <a16:creationId xmlns:a16="http://schemas.microsoft.com/office/drawing/2014/main" id="{8AD8FA9F-B6BD-4B8A-AC50-E848AF7C6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081088"/>
            <a:ext cx="16764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/>
              <a:t>Original signal</a:t>
            </a:r>
          </a:p>
        </p:txBody>
      </p:sp>
      <p:sp>
        <p:nvSpPr>
          <p:cNvPr id="81928" name="Rectangle 10">
            <a:extLst>
              <a:ext uri="{FF2B5EF4-FFF2-40B4-BE49-F238E27FC236}">
                <a16:creationId xmlns:a16="http://schemas.microsoft.com/office/drawing/2014/main" id="{521F6391-C2C7-432B-B3A7-AB53C484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322638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grpSp>
        <p:nvGrpSpPr>
          <p:cNvPr id="1310734" name="Group 14">
            <a:extLst>
              <a:ext uri="{FF2B5EF4-FFF2-40B4-BE49-F238E27FC236}">
                <a16:creationId xmlns:a16="http://schemas.microsoft.com/office/drawing/2014/main" id="{ABC57E87-F994-4FE5-A737-7C361E7E30CD}"/>
              </a:ext>
            </a:extLst>
          </p:cNvPr>
          <p:cNvGrpSpPr>
            <a:grpSpLocks/>
          </p:cNvGrpSpPr>
          <p:nvPr/>
        </p:nvGrpSpPr>
        <p:grpSpPr bwMode="auto">
          <a:xfrm>
            <a:off x="7623175" y="5943600"/>
            <a:ext cx="1250950" cy="757238"/>
            <a:chOff x="3842" y="3744"/>
            <a:chExt cx="788" cy="477"/>
          </a:xfrm>
        </p:grpSpPr>
        <p:sp>
          <p:nvSpPr>
            <p:cNvPr id="81930" name="Text Box 11">
              <a:extLst>
                <a:ext uri="{FF2B5EF4-FFF2-40B4-BE49-F238E27FC236}">
                  <a16:creationId xmlns:a16="http://schemas.microsoft.com/office/drawing/2014/main" id="{1E79F931-3C5A-48F6-9B6A-812A29DB3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3990"/>
              <a:ext cx="7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81931" name="Line 13">
              <a:extLst>
                <a:ext uri="{FF2B5EF4-FFF2-40B4-BE49-F238E27FC236}">
                  <a16:creationId xmlns:a16="http://schemas.microsoft.com/office/drawing/2014/main" id="{E9FD8737-8E83-427B-9309-F77D8472B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744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3ABCAFB-1FA6-4FAD-A317-583C6B753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16576F8-F900-4B98-94C5-C2385A6C2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pic>
        <p:nvPicPr>
          <p:cNvPr id="10244" name="Picture 4" descr="image1">
            <a:extLst>
              <a:ext uri="{FF2B5EF4-FFF2-40B4-BE49-F238E27FC236}">
                <a16:creationId xmlns:a16="http://schemas.microsoft.com/office/drawing/2014/main" id="{A649C006-FBB8-4A31-BAD1-F401935F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image2">
            <a:extLst>
              <a:ext uri="{FF2B5EF4-FFF2-40B4-BE49-F238E27FC236}">
                <a16:creationId xmlns:a16="http://schemas.microsoft.com/office/drawing/2014/main" id="{E548FA2B-0C6B-4190-8406-20DB6C61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73987">
            <a:off x="4357688" y="201295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image2">
            <a:extLst>
              <a:ext uri="{FF2B5EF4-FFF2-40B4-BE49-F238E27FC236}">
                <a16:creationId xmlns:a16="http://schemas.microsoft.com/office/drawing/2014/main" id="{24358DA5-A4BD-4F68-84AA-29691BD8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 Box 13">
            <a:extLst>
              <a:ext uri="{FF2B5EF4-FFF2-40B4-BE49-F238E27FC236}">
                <a16:creationId xmlns:a16="http://schemas.microsoft.com/office/drawing/2014/main" id="{420697EB-A6CB-4F89-8E76-632647E43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5094288"/>
            <a:ext cx="3365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1: extract features</a:t>
            </a:r>
          </a:p>
        </p:txBody>
      </p:sp>
      <p:sp>
        <p:nvSpPr>
          <p:cNvPr id="10248" name="Text Box 14">
            <a:extLst>
              <a:ext uri="{FF2B5EF4-FFF2-40B4-BE49-F238E27FC236}">
                <a16:creationId xmlns:a16="http://schemas.microsoft.com/office/drawing/2014/main" id="{F07D4B5E-17AB-4D03-88C6-FB832C93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562600"/>
            <a:ext cx="32797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2: match features</a:t>
            </a:r>
          </a:p>
        </p:txBody>
      </p:sp>
      <p:sp>
        <p:nvSpPr>
          <p:cNvPr id="10249" name="Text Box 15">
            <a:extLst>
              <a:ext uri="{FF2B5EF4-FFF2-40B4-BE49-F238E27FC236}">
                <a16:creationId xmlns:a16="http://schemas.microsoft.com/office/drawing/2014/main" id="{657CCB34-8A83-487A-BF1F-695ED456C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034088"/>
            <a:ext cx="2974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3: align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814337D9-49CD-41B5-ADEC-0B8C0C254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Blob detection in 2D</a:t>
            </a:r>
          </a:p>
        </p:txBody>
      </p:sp>
      <p:sp>
        <p:nvSpPr>
          <p:cNvPr id="83971" name="Rectangle 9">
            <a:extLst>
              <a:ext uri="{FF2B5EF4-FFF2-40B4-BE49-F238E27FC236}">
                <a16:creationId xmlns:a16="http://schemas.microsoft.com/office/drawing/2014/main" id="{DC152515-E645-4EEE-B65F-659D3FE25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Laplacian of Gaussian: Circularly symmetric operator for blob detection in 2D</a:t>
            </a:r>
          </a:p>
        </p:txBody>
      </p:sp>
      <p:pic>
        <p:nvPicPr>
          <p:cNvPr id="83972" name="Picture 5" descr="log_color">
            <a:extLst>
              <a:ext uri="{FF2B5EF4-FFF2-40B4-BE49-F238E27FC236}">
                <a16:creationId xmlns:a16="http://schemas.microsoft.com/office/drawing/2014/main" id="{40F406BB-8C58-4FEE-B681-0E50B656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6" descr="log">
            <a:extLst>
              <a:ext uri="{FF2B5EF4-FFF2-40B4-BE49-F238E27FC236}">
                <a16:creationId xmlns:a16="http://schemas.microsoft.com/office/drawing/2014/main" id="{39759FF5-EBAF-4EC9-9D73-CB7636A6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4" name="Object 7">
            <a:extLst>
              <a:ext uri="{FF2B5EF4-FFF2-40B4-BE49-F238E27FC236}">
                <a16:creationId xmlns:a16="http://schemas.microsoft.com/office/drawing/2014/main" id="{CAECF611-9907-4A25-8A2A-1617E747B60B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4344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04900" imgH="444500" progId="Equation.3">
                  <p:embed/>
                </p:oleObj>
              </mc:Choice>
              <mc:Fallback>
                <p:oleObj name="Equation" r:id="rId5" imgW="1104900" imgH="444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F195E4C-DB5C-4F29-A795-F701021C9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Blob detection in 2D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DD6FEE7-D5EC-405A-AE30-DBD71F8E6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Laplacian of Gaussian: Circularly symmetric operator for blob detection in 2D</a:t>
            </a:r>
          </a:p>
        </p:txBody>
      </p:sp>
      <p:pic>
        <p:nvPicPr>
          <p:cNvPr id="86020" name="Picture 4" descr="log_color">
            <a:extLst>
              <a:ext uri="{FF2B5EF4-FFF2-40B4-BE49-F238E27FC236}">
                <a16:creationId xmlns:a16="http://schemas.microsoft.com/office/drawing/2014/main" id="{E092674F-E206-4EAB-BC7E-7BA13778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 descr="log">
            <a:extLst>
              <a:ext uri="{FF2B5EF4-FFF2-40B4-BE49-F238E27FC236}">
                <a16:creationId xmlns:a16="http://schemas.microsoft.com/office/drawing/2014/main" id="{72AF395D-7885-4D0A-AF53-A5D369AE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93938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2" name="Object 6">
            <a:extLst>
              <a:ext uri="{FF2B5EF4-FFF2-40B4-BE49-F238E27FC236}">
                <a16:creationId xmlns:a16="http://schemas.microsoft.com/office/drawing/2014/main" id="{8B106287-12BE-47A6-81EA-9A3E75976C40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5030788" y="4987925"/>
          <a:ext cx="51800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800" imgH="482600" progId="Equation.3">
                  <p:embed/>
                </p:oleObj>
              </mc:Choice>
              <mc:Fallback>
                <p:oleObj name="Equation" r:id="rId5" imgW="15748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4987925"/>
                        <a:ext cx="5180012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Text Box 7">
            <a:extLst>
              <a:ext uri="{FF2B5EF4-FFF2-40B4-BE49-F238E27FC236}">
                <a16:creationId xmlns:a16="http://schemas.microsoft.com/office/drawing/2014/main" id="{D09092F9-1770-40CC-B868-F343CACF0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5500688"/>
            <a:ext cx="2651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Scale-normalized: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AA6C2B5-10E4-4B8C-943F-25BB0D9FC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 selection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A92BDE-A6FC-468D-BF2C-0435EE496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2D Laplacian is given by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Therefore, for a binary circle of radius r, the Laplacian achieves a maximum at </a:t>
            </a:r>
          </a:p>
        </p:txBody>
      </p:sp>
      <p:graphicFrame>
        <p:nvGraphicFramePr>
          <p:cNvPr id="88068" name="Object 4">
            <a:extLst>
              <a:ext uri="{FF2B5EF4-FFF2-40B4-BE49-F238E27FC236}">
                <a16:creationId xmlns:a16="http://schemas.microsoft.com/office/drawing/2014/main" id="{1AD9BF16-0A4C-4A07-9465-DABCE642B242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8153400" y="3135313"/>
          <a:ext cx="16002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113" imgH="215806" progId="Equation.3">
                  <p:embed/>
                </p:oleObj>
              </mc:Choice>
              <mc:Fallback>
                <p:oleObj name="Equation" r:id="rId3" imgW="660113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3135313"/>
                        <a:ext cx="16002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Rectangle 7">
            <a:extLst>
              <a:ext uri="{FF2B5EF4-FFF2-40B4-BE49-F238E27FC236}">
                <a16:creationId xmlns:a16="http://schemas.microsoft.com/office/drawing/2014/main" id="{E12CCA85-0139-48A4-8B94-359212A12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976688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88070" name="Oval 8">
            <a:extLst>
              <a:ext uri="{FF2B5EF4-FFF2-40B4-BE49-F238E27FC236}">
                <a16:creationId xmlns:a16="http://schemas.microsoft.com/office/drawing/2014/main" id="{11FE3BF2-0BB0-43AA-8A1E-3C28C7676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433888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88071" name="Line 11">
            <a:extLst>
              <a:ext uri="{FF2B5EF4-FFF2-40B4-BE49-F238E27FC236}">
                <a16:creationId xmlns:a16="http://schemas.microsoft.com/office/drawing/2014/main" id="{08586032-38E3-4D30-90F0-82C87F1C1F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900488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137169DA-1DE0-4D05-B778-AD533DD5F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6110288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3" name="Line 13">
            <a:extLst>
              <a:ext uri="{FF2B5EF4-FFF2-40B4-BE49-F238E27FC236}">
                <a16:creationId xmlns:a16="http://schemas.microsoft.com/office/drawing/2014/main" id="{B28B8B56-B7E7-43F0-BC38-7D66C1082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043488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4" name="Text Box 14">
            <a:extLst>
              <a:ext uri="{FF2B5EF4-FFF2-40B4-BE49-F238E27FC236}">
                <a16:creationId xmlns:a16="http://schemas.microsoft.com/office/drawing/2014/main" id="{2D8E05D0-72CC-42BF-ABA0-4C8E825AE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967288"/>
            <a:ext cx="2873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88075" name="Freeform 15">
            <a:extLst>
              <a:ext uri="{FF2B5EF4-FFF2-40B4-BE49-F238E27FC236}">
                <a16:creationId xmlns:a16="http://schemas.microsoft.com/office/drawing/2014/main" id="{1B701C89-DF75-4F4C-9872-DE49F43387A5}"/>
              </a:ext>
            </a:extLst>
          </p:cNvPr>
          <p:cNvSpPr>
            <a:spLocks/>
          </p:cNvSpPr>
          <p:nvPr/>
        </p:nvSpPr>
        <p:spPr bwMode="auto">
          <a:xfrm>
            <a:off x="8488363" y="4006850"/>
            <a:ext cx="1587" cy="2103438"/>
          </a:xfrm>
          <a:custGeom>
            <a:avLst/>
            <a:gdLst>
              <a:gd name="T0" fmla="*/ 0 w 1"/>
              <a:gd name="T1" fmla="*/ 0 h 1325"/>
              <a:gd name="T2" fmla="*/ 0 w 1"/>
              <a:gd name="T3" fmla="*/ 2147483646 h 13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325">
                <a:moveTo>
                  <a:pt x="0" y="0"/>
                </a:moveTo>
                <a:lnTo>
                  <a:pt x="0" y="1325"/>
                </a:lnTo>
              </a:path>
            </a:pathLst>
          </a:custGeom>
          <a:noFill/>
          <a:ln w="9525" cap="flat">
            <a:solidFill>
              <a:srgbClr val="99CC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88076" name="Object 17">
            <a:extLst>
              <a:ext uri="{FF2B5EF4-FFF2-40B4-BE49-F238E27FC236}">
                <a16:creationId xmlns:a16="http://schemas.microsoft.com/office/drawing/2014/main" id="{6777C8C7-81BE-4BBE-A684-804BA18A8667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8229600" y="6096000"/>
          <a:ext cx="5810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359" imgH="215713" progId="Equation.3">
                  <p:embed/>
                </p:oleObj>
              </mc:Choice>
              <mc:Fallback>
                <p:oleObj name="Equation" r:id="rId5" imgW="393359" imgH="2157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6096000"/>
                        <a:ext cx="5810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7" name="Text Box 19">
            <a:extLst>
              <a:ext uri="{FF2B5EF4-FFF2-40B4-BE49-F238E27FC236}">
                <a16:creationId xmlns:a16="http://schemas.microsoft.com/office/drawing/2014/main" id="{65442376-A6DF-4FB4-9D25-5CD85CAA4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262688"/>
            <a:ext cx="806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image</a:t>
            </a:r>
          </a:p>
        </p:txBody>
      </p:sp>
      <p:sp>
        <p:nvSpPr>
          <p:cNvPr id="88078" name="Text Box 20">
            <a:extLst>
              <a:ext uri="{FF2B5EF4-FFF2-40B4-BE49-F238E27FC236}">
                <a16:creationId xmlns:a16="http://schemas.microsoft.com/office/drawing/2014/main" id="{56DA1E8B-3906-42BA-893E-E937755D6FB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663282" y="4876006"/>
            <a:ext cx="216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Laplacian response</a:t>
            </a:r>
          </a:p>
        </p:txBody>
      </p:sp>
      <p:sp>
        <p:nvSpPr>
          <p:cNvPr id="88079" name="Text Box 21">
            <a:extLst>
              <a:ext uri="{FF2B5EF4-FFF2-40B4-BE49-F238E27FC236}">
                <a16:creationId xmlns:a16="http://schemas.microsoft.com/office/drawing/2014/main" id="{7A45F287-6821-4661-BC45-B32AEEC5C71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220200" y="60960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cs typeface="Times New Roman" panose="02020603050405020304" pitchFamily="18" charset="0"/>
              </a:rPr>
              <a:t>scale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l-GR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80" name="Freeform 10">
            <a:extLst>
              <a:ext uri="{FF2B5EF4-FFF2-40B4-BE49-F238E27FC236}">
                <a16:creationId xmlns:a16="http://schemas.microsoft.com/office/drawing/2014/main" id="{3BF189CB-78C0-445D-86F6-E879122E0254}"/>
              </a:ext>
            </a:extLst>
          </p:cNvPr>
          <p:cNvSpPr>
            <a:spLocks/>
          </p:cNvSpPr>
          <p:nvPr/>
        </p:nvSpPr>
        <p:spPr bwMode="auto">
          <a:xfrm>
            <a:off x="6019800" y="3951288"/>
            <a:ext cx="3611563" cy="2239962"/>
          </a:xfrm>
          <a:custGeom>
            <a:avLst/>
            <a:gdLst>
              <a:gd name="T0" fmla="*/ 0 w 2275"/>
              <a:gd name="T1" fmla="*/ 2147483646 h 1411"/>
              <a:gd name="T2" fmla="*/ 2147483646 w 2275"/>
              <a:gd name="T3" fmla="*/ 2147483646 h 1411"/>
              <a:gd name="T4" fmla="*/ 2147483646 w 2275"/>
              <a:gd name="T5" fmla="*/ 2147483646 h 1411"/>
              <a:gd name="T6" fmla="*/ 2147483646 w 2275"/>
              <a:gd name="T7" fmla="*/ 2147483646 h 1411"/>
              <a:gd name="T8" fmla="*/ 2147483646 w 2275"/>
              <a:gd name="T9" fmla="*/ 2147483646 h 1411"/>
              <a:gd name="T10" fmla="*/ 2147483646 w 2275"/>
              <a:gd name="T11" fmla="*/ 2147483646 h 14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75" h="1411">
                <a:moveTo>
                  <a:pt x="0" y="1360"/>
                </a:moveTo>
                <a:cubicBezTo>
                  <a:pt x="117" y="1346"/>
                  <a:pt x="518" y="1411"/>
                  <a:pt x="710" y="1285"/>
                </a:cubicBezTo>
                <a:cubicBezTo>
                  <a:pt x="902" y="1159"/>
                  <a:pt x="1037" y="844"/>
                  <a:pt x="1152" y="603"/>
                </a:cubicBezTo>
                <a:cubicBezTo>
                  <a:pt x="1267" y="362"/>
                  <a:pt x="1379" y="132"/>
                  <a:pt x="1488" y="66"/>
                </a:cubicBezTo>
                <a:cubicBezTo>
                  <a:pt x="1597" y="0"/>
                  <a:pt x="1674" y="77"/>
                  <a:pt x="1805" y="210"/>
                </a:cubicBezTo>
                <a:cubicBezTo>
                  <a:pt x="1936" y="343"/>
                  <a:pt x="2177" y="726"/>
                  <a:pt x="2275" y="86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88081" name="Object 22">
            <a:extLst>
              <a:ext uri="{FF2B5EF4-FFF2-40B4-BE49-F238E27FC236}">
                <a16:creationId xmlns:a16="http://schemas.microsoft.com/office/drawing/2014/main" id="{3C241882-A4FB-484B-937F-D8EE2E0135B4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667000" y="1600200"/>
          <a:ext cx="4724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63700" imgH="254000" progId="Equation.3">
                  <p:embed/>
                </p:oleObj>
              </mc:Choice>
              <mc:Fallback>
                <p:oleObj name="Equation" r:id="rId7" imgW="1663700" imgH="254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4724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2" name="Rectangle 24">
            <a:extLst>
              <a:ext uri="{FF2B5EF4-FFF2-40B4-BE49-F238E27FC236}">
                <a16:creationId xmlns:a16="http://schemas.microsoft.com/office/drawing/2014/main" id="{EAD6AAE7-03EC-473F-B6F1-6AEA43178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488" y="1752600"/>
            <a:ext cx="1879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(up to scale)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23929-6025-45F3-8B93-163AC25F7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 scale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5DD0FE14-215E-470A-BC47-4E0AD95DF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We define the characteristic scale as the scale that produces peak of Laplacian response</a:t>
            </a:r>
          </a:p>
        </p:txBody>
      </p:sp>
      <p:grpSp>
        <p:nvGrpSpPr>
          <p:cNvPr id="90116" name="Group 16">
            <a:extLst>
              <a:ext uri="{FF2B5EF4-FFF2-40B4-BE49-F238E27FC236}">
                <a16:creationId xmlns:a16="http://schemas.microsoft.com/office/drawing/2014/main" id="{12CDD870-78D2-44CB-A491-D8474357B532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413000"/>
            <a:ext cx="5486400" cy="2768600"/>
            <a:chOff x="576" y="1184"/>
            <a:chExt cx="4464" cy="2252"/>
          </a:xfrm>
        </p:grpSpPr>
        <p:pic>
          <p:nvPicPr>
            <p:cNvPr id="90121" name="Picture 15" descr="scale_selection">
              <a:extLst>
                <a:ext uri="{FF2B5EF4-FFF2-40B4-BE49-F238E27FC236}">
                  <a16:creationId xmlns:a16="http://schemas.microsoft.com/office/drawing/2014/main" id="{02B7F535-CA58-4460-B42C-8B5289421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2" name="Oval 8">
              <a:extLst>
                <a:ext uri="{FF2B5EF4-FFF2-40B4-BE49-F238E27FC236}">
                  <a16:creationId xmlns:a16="http://schemas.microsoft.com/office/drawing/2014/main" id="{5863BC28-3C47-445C-9FCE-3558ABC9D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</p:grpSp>
      <p:sp>
        <p:nvSpPr>
          <p:cNvPr id="90117" name="Line 10">
            <a:extLst>
              <a:ext uri="{FF2B5EF4-FFF2-40B4-BE49-F238E27FC236}">
                <a16:creationId xmlns:a16="http://schemas.microsoft.com/office/drawing/2014/main" id="{13B41702-680B-43E6-B6D8-99E4347F97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6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8" name="Line 11">
            <a:extLst>
              <a:ext uri="{FF2B5EF4-FFF2-40B4-BE49-F238E27FC236}">
                <a16:creationId xmlns:a16="http://schemas.microsoft.com/office/drawing/2014/main" id="{296BA472-EBB6-4289-AD16-957C03CB2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927849AF-361D-4695-BB69-1500B2B9C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0" y="5500688"/>
            <a:ext cx="2803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characteristic scale</a:t>
            </a:r>
          </a:p>
        </p:txBody>
      </p:sp>
      <p:sp>
        <p:nvSpPr>
          <p:cNvPr id="90120" name="Rectangle 17">
            <a:extLst>
              <a:ext uri="{FF2B5EF4-FFF2-40B4-BE49-F238E27FC236}">
                <a16:creationId xmlns:a16="http://schemas.microsoft.com/office/drawing/2014/main" id="{379C383C-7E2E-4D6A-8C35-088B8B3F1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156325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T. Lindeberg (1998). </a:t>
            </a:r>
            <a:r>
              <a:rPr lang="en-US" altLang="en-US" sz="2000">
                <a:hlinkClick r:id="rId4" tooltip="http://www.nada.kth.se/cvap/abstracts/cvap198.html"/>
              </a:rPr>
              <a:t>"Feature detection with automatic scale selection."</a:t>
            </a:r>
            <a:r>
              <a:rPr lang="en-US" altLang="en-US" sz="2000"/>
              <a:t> </a:t>
            </a:r>
            <a:r>
              <a:rPr lang="en-US" altLang="en-US" sz="2000" i="1"/>
              <a:t>International Journal of Computer Vision</a:t>
            </a:r>
            <a:r>
              <a:rPr lang="en-US" altLang="en-US" sz="2000"/>
              <a:t> </a:t>
            </a:r>
            <a:r>
              <a:rPr lang="en-US" altLang="en-US" sz="2000" b="1"/>
              <a:t>30</a:t>
            </a:r>
            <a:r>
              <a:rPr lang="en-US" altLang="en-US" sz="2000"/>
              <a:t> (2): pp 77--116.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1D74C02F-CE51-4166-88F7-267B405FE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Scale-space blob detector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065F3BD4-7CA9-4302-A172-76D642025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/>
              <a:t>Convolve image with scale-normalized Laplacian at several scales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Find maxima of squared Laplacian response in scale-space</a:t>
            </a:r>
          </a:p>
        </p:txBody>
      </p:sp>
      <p:pic>
        <p:nvPicPr>
          <p:cNvPr id="92164" name="Picture 5">
            <a:extLst>
              <a:ext uri="{FF2B5EF4-FFF2-40B4-BE49-F238E27FC236}">
                <a16:creationId xmlns:a16="http://schemas.microsoft.com/office/drawing/2014/main" id="{27437C66-746E-43F1-A672-532C3AF2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19400"/>
            <a:ext cx="28575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00AA808E-DEF4-47B8-ACA6-1B25A58AB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Scale-space blob detector: Example</a:t>
            </a:r>
          </a:p>
        </p:txBody>
      </p:sp>
      <p:pic>
        <p:nvPicPr>
          <p:cNvPr id="94211" name="Picture 4" descr="butterfly">
            <a:extLst>
              <a:ext uri="{FF2B5EF4-FFF2-40B4-BE49-F238E27FC236}">
                <a16:creationId xmlns:a16="http://schemas.microsoft.com/office/drawing/2014/main" id="{008A937B-C4B2-42F3-80AD-E34C1F7C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5181600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0D9117E-16FB-433D-BFA9-A071C1590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Scale-space blob detector: Example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D59BDB5-3ACD-4E09-BBA3-0F795154D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1262596" name="Picture 4" descr="pyramid_10">
            <a:extLst>
              <a:ext uri="{FF2B5EF4-FFF2-40B4-BE49-F238E27FC236}">
                <a16:creationId xmlns:a16="http://schemas.microsoft.com/office/drawing/2014/main" id="{68A47F75-9B1D-4467-944F-08EF10B0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597" name="Picture 5" descr="pyramid_1">
            <a:extLst>
              <a:ext uri="{FF2B5EF4-FFF2-40B4-BE49-F238E27FC236}">
                <a16:creationId xmlns:a16="http://schemas.microsoft.com/office/drawing/2014/main" id="{CAF24480-D850-433E-A056-26867246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598" name="Picture 6" descr="pyramid_2">
            <a:extLst>
              <a:ext uri="{FF2B5EF4-FFF2-40B4-BE49-F238E27FC236}">
                <a16:creationId xmlns:a16="http://schemas.microsoft.com/office/drawing/2014/main" id="{F49255AD-E377-44B8-AA02-82E4810A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599" name="Picture 7" descr="pyramid_3">
            <a:extLst>
              <a:ext uri="{FF2B5EF4-FFF2-40B4-BE49-F238E27FC236}">
                <a16:creationId xmlns:a16="http://schemas.microsoft.com/office/drawing/2014/main" id="{34D88355-9FE5-4E5D-9BA2-7454F88C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0" name="Picture 8" descr="pyramid_4">
            <a:extLst>
              <a:ext uri="{FF2B5EF4-FFF2-40B4-BE49-F238E27FC236}">
                <a16:creationId xmlns:a16="http://schemas.microsoft.com/office/drawing/2014/main" id="{B6EA4E6E-5060-48E4-8A55-BBF90E51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1" name="Picture 9" descr="pyramid_5">
            <a:extLst>
              <a:ext uri="{FF2B5EF4-FFF2-40B4-BE49-F238E27FC236}">
                <a16:creationId xmlns:a16="http://schemas.microsoft.com/office/drawing/2014/main" id="{BEF4D061-4143-4F9E-ACA0-90238F5C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2" name="Picture 10" descr="pyramid_6">
            <a:extLst>
              <a:ext uri="{FF2B5EF4-FFF2-40B4-BE49-F238E27FC236}">
                <a16:creationId xmlns:a16="http://schemas.microsoft.com/office/drawing/2014/main" id="{5F262BEB-274F-4DA2-91DA-4A84134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3" name="Picture 11" descr="pyramid_7">
            <a:extLst>
              <a:ext uri="{FF2B5EF4-FFF2-40B4-BE49-F238E27FC236}">
                <a16:creationId xmlns:a16="http://schemas.microsoft.com/office/drawing/2014/main" id="{43EB1D05-617D-4841-B8B3-BE1C67B1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4" name="Picture 12" descr="pyramid_8">
            <a:extLst>
              <a:ext uri="{FF2B5EF4-FFF2-40B4-BE49-F238E27FC236}">
                <a16:creationId xmlns:a16="http://schemas.microsoft.com/office/drawing/2014/main" id="{93AB5A27-3441-4BBE-A629-581FFCD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605" name="Picture 13" descr="pyramid_9">
            <a:extLst>
              <a:ext uri="{FF2B5EF4-FFF2-40B4-BE49-F238E27FC236}">
                <a16:creationId xmlns:a16="http://schemas.microsoft.com/office/drawing/2014/main" id="{10711337-AE60-48B9-876F-BF28ECAF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214438"/>
            <a:ext cx="686435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4EC16B74-6E49-4558-989F-7CCA0E897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Scale-space blob detector: Example</a:t>
            </a:r>
          </a:p>
        </p:txBody>
      </p:sp>
      <p:pic>
        <p:nvPicPr>
          <p:cNvPr id="98307" name="Picture 4" descr="butterfly_circles">
            <a:extLst>
              <a:ext uri="{FF2B5EF4-FFF2-40B4-BE49-F238E27FC236}">
                <a16:creationId xmlns:a16="http://schemas.microsoft.com/office/drawing/2014/main" id="{1AF3D9C0-D91E-417E-9EA9-3F9C5523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8" y="1771650"/>
            <a:ext cx="5148262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5">
            <a:extLst>
              <a:ext uri="{FF2B5EF4-FFF2-40B4-BE49-F238E27FC236}">
                <a16:creationId xmlns:a16="http://schemas.microsoft.com/office/drawing/2014/main" id="{86608926-A86A-4FDF-B777-261DEA713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Approximating the Laplacian with a difference of Gaussians:</a:t>
            </a:r>
          </a:p>
        </p:txBody>
      </p:sp>
      <p:graphicFrame>
        <p:nvGraphicFramePr>
          <p:cNvPr id="100355" name="Object 5">
            <a:extLst>
              <a:ext uri="{FF2B5EF4-FFF2-40B4-BE49-F238E27FC236}">
                <a16:creationId xmlns:a16="http://schemas.microsoft.com/office/drawing/2014/main" id="{FDE7C06B-742D-47C6-8537-F3DCE11788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20900" imgH="279400" progId="Equation.DSMT4">
                  <p:embed/>
                </p:oleObj>
              </mc:Choice>
              <mc:Fallback>
                <p:oleObj name="Equation" r:id="rId3" imgW="2120900" imgH="279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6" name="Object 6">
            <a:extLst>
              <a:ext uri="{FF2B5EF4-FFF2-40B4-BE49-F238E27FC236}">
                <a16:creationId xmlns:a16="http://schemas.microsoft.com/office/drawing/2014/main" id="{B20660CE-D582-466C-9C6B-663AFE49C0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6868" imgH="203112" progId="Equation.DSMT4">
                  <p:embed/>
                </p:oleObj>
              </mc:Choice>
              <mc:Fallback>
                <p:oleObj name="Equation" r:id="rId5" imgW="1916868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7" name="Picture 10">
            <a:extLst>
              <a:ext uri="{FF2B5EF4-FFF2-40B4-BE49-F238E27FC236}">
                <a16:creationId xmlns:a16="http://schemas.microsoft.com/office/drawing/2014/main" id="{6A25D08F-47FC-4D45-B955-465E4EE6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86000"/>
            <a:ext cx="3810000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8" name="Text Box 12">
            <a:extLst>
              <a:ext uri="{FF2B5EF4-FFF2-40B4-BE49-F238E27FC236}">
                <a16:creationId xmlns:a16="http://schemas.microsoft.com/office/drawing/2014/main" id="{4BA90808-8A2B-402E-BAEC-730FB3324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124200"/>
            <a:ext cx="1352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(Laplacian)</a:t>
            </a:r>
            <a:endParaRPr lang="ru-RU" altLang="en-US" sz="20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9" name="Text Box 13">
            <a:extLst>
              <a:ext uri="{FF2B5EF4-FFF2-40B4-BE49-F238E27FC236}">
                <a16:creationId xmlns:a16="http://schemas.microsoft.com/office/drawing/2014/main" id="{E55C92C2-E2AA-45F5-9AEB-AAE6E61F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4175125"/>
            <a:ext cx="2803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(Difference of Gaussians)</a:t>
            </a:r>
            <a:endParaRPr lang="ru-RU" altLang="en-US" sz="20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60" name="Rectangle 14">
            <a:extLst>
              <a:ext uri="{FF2B5EF4-FFF2-40B4-BE49-F238E27FC236}">
                <a16:creationId xmlns:a16="http://schemas.microsoft.com/office/drawing/2014/main" id="{BBDC483B-3724-4FED-A75B-7EE86C610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Efficient implementation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3">
            <a:extLst>
              <a:ext uri="{FF2B5EF4-FFF2-40B4-BE49-F238E27FC236}">
                <a16:creationId xmlns:a16="http://schemas.microsoft.com/office/drawing/2014/main" id="{D105B2A2-5FE6-4CEE-803A-3621D1D6796B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3276600" y="1143000"/>
          <a:ext cx="5784850" cy="425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32176" imgH="5906012" progId="Paint.Picture">
                  <p:embed/>
                </p:oleObj>
              </mc:Choice>
              <mc:Fallback>
                <p:oleObj name="Bitmap Image" r:id="rId3" imgW="8032176" imgH="590601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43000"/>
                        <a:ext cx="5784850" cy="425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3" name="Rectangle 4">
            <a:extLst>
              <a:ext uri="{FF2B5EF4-FFF2-40B4-BE49-F238E27FC236}">
                <a16:creationId xmlns:a16="http://schemas.microsoft.com/office/drawing/2014/main" id="{D17F2A30-BB05-4C59-A8A7-28C48E1EA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Efficient implementation</a:t>
            </a:r>
          </a:p>
        </p:txBody>
      </p:sp>
      <p:sp>
        <p:nvSpPr>
          <p:cNvPr id="102404" name="Rectangle 5">
            <a:extLst>
              <a:ext uri="{FF2B5EF4-FFF2-40B4-BE49-F238E27FC236}">
                <a16:creationId xmlns:a16="http://schemas.microsoft.com/office/drawing/2014/main" id="{F9A43D36-B6FD-4E95-906B-60AE160E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791200"/>
            <a:ext cx="8686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David G. Lowe. </a:t>
            </a:r>
            <a:r>
              <a:rPr lang="en-US" altLang="en-US" sz="2000" b="1">
                <a:hlinkClick r:id="rId5"/>
              </a:rPr>
              <a:t>"Distinctive image features from scale-invariant keypoints.”</a:t>
            </a:r>
            <a:r>
              <a:rPr lang="en-US" altLang="en-US" sz="2000" b="1"/>
              <a:t> </a:t>
            </a:r>
            <a:r>
              <a:rPr lang="en-US" altLang="en-US" sz="2000" i="1"/>
              <a:t>IJCV</a:t>
            </a:r>
            <a:r>
              <a:rPr lang="en-US" altLang="en-US" sz="2000"/>
              <a:t> 60 (2), pp. 91-110, 2004.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AED4E92-4791-481A-B985-78A189CF2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8D8C2A4-8525-4E67-A280-2EDE36B2A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sp>
        <p:nvSpPr>
          <p:cNvPr id="12292" name="Text Box 13">
            <a:extLst>
              <a:ext uri="{FF2B5EF4-FFF2-40B4-BE49-F238E27FC236}">
                <a16:creationId xmlns:a16="http://schemas.microsoft.com/office/drawing/2014/main" id="{B6B0FBA3-CD78-4154-A5F3-A2C9C0ED3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5094288"/>
            <a:ext cx="3365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1: extract features</a:t>
            </a:r>
          </a:p>
        </p:txBody>
      </p:sp>
      <p:sp>
        <p:nvSpPr>
          <p:cNvPr id="12293" name="Text Box 14">
            <a:extLst>
              <a:ext uri="{FF2B5EF4-FFF2-40B4-BE49-F238E27FC236}">
                <a16:creationId xmlns:a16="http://schemas.microsoft.com/office/drawing/2014/main" id="{6B02CD22-87A2-4D7B-A3CE-7A7F4ACFE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562600"/>
            <a:ext cx="32797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2: match features</a:t>
            </a:r>
          </a:p>
        </p:txBody>
      </p:sp>
      <p:sp>
        <p:nvSpPr>
          <p:cNvPr id="12294" name="Text Box 15">
            <a:extLst>
              <a:ext uri="{FF2B5EF4-FFF2-40B4-BE49-F238E27FC236}">
                <a16:creationId xmlns:a16="http://schemas.microsoft.com/office/drawing/2014/main" id="{DFE0BCF8-FB7E-4780-8FF1-7BD5A2402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034088"/>
            <a:ext cx="2974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Step 3: align images</a:t>
            </a:r>
          </a:p>
        </p:txBody>
      </p:sp>
      <p:pic>
        <p:nvPicPr>
          <p:cNvPr id="12295" name="Picture 16" descr="homography">
            <a:extLst>
              <a:ext uri="{FF2B5EF4-FFF2-40B4-BE49-F238E27FC236}">
                <a16:creationId xmlns:a16="http://schemas.microsoft.com/office/drawing/2014/main" id="{77E93C09-66D0-4D34-9474-A88FBBC0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133600"/>
            <a:ext cx="5691187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Matching feature points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066800"/>
            <a:ext cx="7772400" cy="5638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We know how to detect good points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Next question: </a:t>
            </a:r>
            <a:r>
              <a:rPr lang="en-US" sz="2800" b="1" dirty="0">
                <a:solidFill>
                  <a:srgbClr val="FF0000"/>
                </a:solidFill>
              </a:rPr>
              <a:t>How to match them?</a:t>
            </a:r>
            <a:endParaRPr lang="en-US" b="1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dirty="0"/>
              <a:t>Two interrelated questions:</a:t>
            </a:r>
          </a:p>
          <a:p>
            <a:pPr marL="514350" indent="-514350">
              <a:spcBef>
                <a:spcPct val="0"/>
              </a:spcBef>
              <a:buFont typeface="+mj-lt"/>
              <a:buAutoNum type="arabicPeriod"/>
            </a:pPr>
            <a:r>
              <a:rPr lang="en-US" sz="2800" dirty="0"/>
              <a:t>How do we </a:t>
            </a:r>
            <a:r>
              <a:rPr lang="en-US" sz="2800" i="1" dirty="0"/>
              <a:t>describe </a:t>
            </a:r>
            <a:r>
              <a:rPr lang="en-US" sz="2800" dirty="0"/>
              <a:t>each feature point?</a:t>
            </a:r>
          </a:p>
          <a:p>
            <a:pPr marL="514350" indent="-514350">
              <a:spcBef>
                <a:spcPct val="0"/>
              </a:spcBef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i="1" dirty="0"/>
              <a:t>match </a:t>
            </a:r>
            <a:r>
              <a:rPr lang="en-US" dirty="0"/>
              <a:t>descriptions?</a:t>
            </a:r>
            <a:endParaRPr 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4901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4901" y="2133601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4813300" y="29337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5756275" y="32035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5248276" y="4305301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5705476" y="3848101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4968876" y="34290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748496" y="2232025"/>
            <a:ext cx="75533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algn="ctr" rotWithShape="0">
              <a:prstClr val="black">
                <a:alpha val="88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9600" dirty="0">
                <a:solidFill>
                  <a:srgbClr val="FF0000"/>
                </a:solidFill>
                <a:cs typeface="Times New Roman" pitchFamily="18" charset="0"/>
              </a:rPr>
              <a:t>?</a:t>
            </a:r>
            <a:endParaRPr lang="ru-RU" sz="9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4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descriptor</a:t>
            </a:r>
          </a:p>
        </p:txBody>
      </p:sp>
      <p:pic>
        <p:nvPicPr>
          <p:cNvPr id="6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107" y="1503182"/>
            <a:ext cx="2781119" cy="2085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8950" y="1503181"/>
            <a:ext cx="2978876" cy="20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093086" y="2045970"/>
            <a:ext cx="88265" cy="102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53946" y="2049780"/>
            <a:ext cx="88265" cy="1028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409816" y="1824990"/>
            <a:ext cx="88265" cy="1028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06106" y="2026920"/>
            <a:ext cx="88265" cy="10287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246471" y="3783330"/>
          <a:ext cx="303213" cy="2491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987516" y="3783330"/>
          <a:ext cx="299403" cy="2491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304246" y="3783330"/>
          <a:ext cx="299403" cy="2491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00536" y="3783330"/>
          <a:ext cx="299403" cy="2491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6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7" name="Straight Arrow Connector 16"/>
          <p:cNvCxnSpPr>
            <a:stCxn id="9" idx="4"/>
            <a:endCxn id="12" idx="0"/>
          </p:cNvCxnSpPr>
          <p:nvPr/>
        </p:nvCxnSpPr>
        <p:spPr>
          <a:xfrm flipH="1">
            <a:off x="2398076" y="2152650"/>
            <a:ext cx="2" cy="1630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13" idx="0"/>
          </p:cNvCxnSpPr>
          <p:nvPr/>
        </p:nvCxnSpPr>
        <p:spPr>
          <a:xfrm flipH="1">
            <a:off x="3137216" y="2148840"/>
            <a:ext cx="2" cy="16344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  <a:endCxn id="14" idx="0"/>
          </p:cNvCxnSpPr>
          <p:nvPr/>
        </p:nvCxnSpPr>
        <p:spPr>
          <a:xfrm flipH="1">
            <a:off x="7453946" y="1927860"/>
            <a:ext cx="2" cy="1855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5" idx="0"/>
          </p:cNvCxnSpPr>
          <p:nvPr/>
        </p:nvCxnSpPr>
        <p:spPr>
          <a:xfrm flipH="1">
            <a:off x="8250236" y="2129790"/>
            <a:ext cx="2" cy="1653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46471" y="6275074"/>
                <a:ext cx="303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471" y="6275074"/>
                <a:ext cx="303213" cy="369332"/>
              </a:xfrm>
              <a:prstGeom prst="rect">
                <a:avLst/>
              </a:prstGeom>
              <a:blipFill>
                <a:blip r:embed="rId4"/>
                <a:stretch>
                  <a:fillRect r="-51020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983706" y="6275074"/>
                <a:ext cx="303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706" y="6275074"/>
                <a:ext cx="303213" cy="369332"/>
              </a:xfrm>
              <a:prstGeom prst="rect">
                <a:avLst/>
              </a:prstGeom>
              <a:blipFill>
                <a:blip r:embed="rId5"/>
                <a:stretch>
                  <a:fillRect r="-50000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7300436" y="6275074"/>
                <a:ext cx="303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36" y="6275074"/>
                <a:ext cx="303213" cy="369332"/>
              </a:xfrm>
              <a:prstGeom prst="rect">
                <a:avLst/>
              </a:prstGeom>
              <a:blipFill>
                <a:blip r:embed="rId6"/>
                <a:stretch>
                  <a:fillRect l="-6122" r="-48980" b="-40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8100536" y="6250887"/>
                <a:ext cx="303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536" y="6250887"/>
                <a:ext cx="303213" cy="369332"/>
              </a:xfrm>
              <a:prstGeom prst="rect">
                <a:avLst/>
              </a:prstGeom>
              <a:blipFill>
                <a:blip r:embed="rId7"/>
                <a:stretch>
                  <a:fillRect l="-6000" r="-48000" b="-40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875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distance between (or similarity between) every pair of descriptors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048000" y="2717800"/>
              <a:ext cx="4602480" cy="251460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096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8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17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382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38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8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048000" y="2717800"/>
              <a:ext cx="4602480" cy="251460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1096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8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17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382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2116" t="-725" r="-97952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8440" t="-725" r="-177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1" t="-100725" r="-322222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2116" t="-100725" r="-97952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8440" t="-100725" r="-1773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1" t="-200725" r="-322222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2116" t="-200725" r="-97952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8440" t="-200725" r="-1773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378034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vs. </a:t>
            </a:r>
            <a:r>
              <a:rPr lang="en-US" dirty="0" err="1"/>
              <a:t>discriminability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Invariance:</a:t>
            </a:r>
          </a:p>
          <a:p>
            <a:pPr lvl="1"/>
            <a:r>
              <a:rPr lang="en-US" dirty="0"/>
              <a:t>Distance between descriptors should be small even if image is transformed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Discriminability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Descriptor should be highly unique for each point (far away from other points in the image)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12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endParaRPr lang="en-US" dirty="0"/>
          </a:p>
          <a:p>
            <a:pPr lvl="1">
              <a:buNone/>
            </a:pPr>
            <a:r>
              <a:rPr lang="en-US" b="1" dirty="0"/>
              <a:t>		     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/>
              <a:t>             Scale</a:t>
            </a:r>
            <a:br>
              <a:rPr lang="en-US" dirty="0"/>
            </a:b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>
              <a:buNone/>
            </a:pPr>
            <a:r>
              <a:rPr lang="en-US" b="1" dirty="0"/>
              <a:t>   Intensity change</a:t>
            </a:r>
            <a:endParaRPr lang="ru-RU" dirty="0"/>
          </a:p>
        </p:txBody>
      </p:sp>
      <p:grpSp>
        <p:nvGrpSpPr>
          <p:cNvPr id="2" name="Group 24"/>
          <p:cNvGrpSpPr/>
          <p:nvPr/>
        </p:nvGrpSpPr>
        <p:grpSpPr>
          <a:xfrm>
            <a:off x="5551822" y="2503822"/>
            <a:ext cx="2144379" cy="696579"/>
            <a:chOff x="4267200" y="2580021"/>
            <a:chExt cx="2144379" cy="696579"/>
          </a:xfrm>
        </p:grpSpPr>
        <p:pic>
          <p:nvPicPr>
            <p:cNvPr id="22221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2590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28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558027">
              <a:off x="5725779" y="2580021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3" name="Right Arrow 32"/>
            <p:cNvSpPr/>
            <p:nvPr/>
          </p:nvSpPr>
          <p:spPr>
            <a:xfrm>
              <a:off x="5105400" y="27432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486400" y="3962400"/>
            <a:ext cx="2438400" cy="1143000"/>
            <a:chOff x="4267200" y="3886200"/>
            <a:chExt cx="2438400" cy="1143000"/>
          </a:xfrm>
        </p:grpSpPr>
        <p:pic>
          <p:nvPicPr>
            <p:cNvPr id="29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38862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0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62600" y="38862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34" name="Right Arrow 33"/>
            <p:cNvSpPr/>
            <p:nvPr/>
          </p:nvSpPr>
          <p:spPr>
            <a:xfrm>
              <a:off x="5105400" y="40386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5715000" y="5638800"/>
            <a:ext cx="2057400" cy="685800"/>
            <a:chOff x="4267200" y="5562600"/>
            <a:chExt cx="2057400" cy="685800"/>
          </a:xfrm>
        </p:grpSpPr>
        <p:pic>
          <p:nvPicPr>
            <p:cNvPr id="3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5626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2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5638800" y="5562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5" name="Right Arrow 34"/>
            <p:cNvSpPr/>
            <p:nvPr/>
          </p:nvSpPr>
          <p:spPr>
            <a:xfrm>
              <a:off x="5105400" y="57150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55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feature descriptors are designed to be invariant to </a:t>
            </a:r>
          </a:p>
          <a:p>
            <a:pPr lvl="1"/>
            <a:r>
              <a:rPr lang="en-US" sz="2200" dirty="0"/>
              <a:t>Translation, 2D rotation, scale</a:t>
            </a:r>
          </a:p>
          <a:p>
            <a:endParaRPr lang="en-US" dirty="0"/>
          </a:p>
          <a:p>
            <a:r>
              <a:rPr lang="en-US" dirty="0"/>
              <a:t>They can usually also handle</a:t>
            </a:r>
          </a:p>
          <a:p>
            <a:pPr lvl="1"/>
            <a:r>
              <a:rPr lang="en-US" sz="2200" dirty="0"/>
              <a:t>Limited 3D rotations (SIFT works up to about 60 degrees)</a:t>
            </a:r>
          </a:p>
          <a:p>
            <a:pPr lvl="1"/>
            <a:r>
              <a:rPr lang="en-US" sz="2200" dirty="0"/>
              <a:t>Limited affine transformations (some are fully affine invariant)</a:t>
            </a:r>
          </a:p>
          <a:p>
            <a:pPr lvl="1"/>
            <a:r>
              <a:rPr lang="en-US" sz="2200" dirty="0"/>
              <a:t>Limited illumination/contrast changes</a:t>
            </a:r>
          </a:p>
        </p:txBody>
      </p:sp>
    </p:spTree>
    <p:extLst>
      <p:ext uri="{BB962C8B-B14F-4D97-AF65-F5344CB8AC3E}">
        <p14:creationId xmlns:p14="http://schemas.microsoft.com/office/powerpoint/2010/main" val="4911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invariance</a:t>
            </a:r>
            <a:endParaRPr lang="en-US" sz="180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2689225"/>
          </a:xfrm>
        </p:spPr>
        <p:txBody>
          <a:bodyPr>
            <a:normAutofit lnSpcReduction="10000"/>
          </a:bodyPr>
          <a:lstStyle/>
          <a:p>
            <a:pPr marL="457200" indent="-457200">
              <a:buNone/>
            </a:pPr>
            <a:r>
              <a:rPr lang="en-US" sz="2800" dirty="0"/>
              <a:t>Design an invariant feature descriptor</a:t>
            </a:r>
          </a:p>
          <a:p>
            <a:pPr lvl="1"/>
            <a:r>
              <a:rPr lang="en-US" sz="2400" dirty="0"/>
              <a:t>Simplest descriptor: a single 0</a:t>
            </a:r>
          </a:p>
          <a:p>
            <a:pPr lvl="2"/>
            <a:r>
              <a:rPr lang="en-US" sz="2000" dirty="0"/>
              <a:t>What’s this invariant to?</a:t>
            </a:r>
          </a:p>
          <a:p>
            <a:pPr lvl="2"/>
            <a:r>
              <a:rPr lang="en-US" dirty="0"/>
              <a:t>Is this discriminative?</a:t>
            </a:r>
          </a:p>
          <a:p>
            <a:pPr lvl="1"/>
            <a:r>
              <a:rPr lang="en-US" sz="2400" dirty="0"/>
              <a:t>Next simplest descriptor: a single pixel</a:t>
            </a:r>
          </a:p>
          <a:p>
            <a:pPr lvl="2"/>
            <a:r>
              <a:rPr lang="en-US" sz="2000" dirty="0"/>
              <a:t>What’s this invariant to?</a:t>
            </a:r>
          </a:p>
          <a:p>
            <a:pPr lvl="2"/>
            <a:r>
              <a:rPr lang="en-US" dirty="0"/>
              <a:t>Is this discriminative?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892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aperture problem</a:t>
            </a:r>
          </a:p>
        </p:txBody>
      </p:sp>
      <p:pic>
        <p:nvPicPr>
          <p:cNvPr id="4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293" y="1493022"/>
            <a:ext cx="3146334" cy="23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82" y="4590110"/>
            <a:ext cx="779016" cy="781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>
          <a:xfrm>
            <a:off x="5641340" y="2103120"/>
            <a:ext cx="8890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4"/>
            <a:endCxn id="6" idx="0"/>
          </p:cNvCxnSpPr>
          <p:nvPr/>
        </p:nvCxnSpPr>
        <p:spPr>
          <a:xfrm>
            <a:off x="5685790" y="2194560"/>
            <a:ext cx="0" cy="239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70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aperture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whole patch instead of a pixel?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5247326"/>
            <a:ext cx="828040" cy="825814"/>
          </a:xfrm>
          <a:prstGeom prst="rect">
            <a:avLst/>
          </a:prstGeom>
        </p:spPr>
      </p:pic>
      <p:pic>
        <p:nvPicPr>
          <p:cNvPr id="6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9613" y="2295662"/>
            <a:ext cx="3146334" cy="23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5661660" y="2883477"/>
            <a:ext cx="8890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>
            <a:off x="5706110" y="2974918"/>
            <a:ext cx="26670" cy="2272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53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as descriptor the whole patch</a:t>
                </a:r>
              </a:p>
              <a:p>
                <a:r>
                  <a:rPr lang="en-US" dirty="0"/>
                  <a:t>Match descriptors using </a:t>
                </a:r>
                <a:r>
                  <a:rPr lang="en-US" dirty="0" err="1"/>
                  <a:t>euclidean</a:t>
                </a:r>
                <a:r>
                  <a:rPr lang="en-US" dirty="0"/>
                  <a:t> distance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||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39" y="4141312"/>
            <a:ext cx="828040" cy="825814"/>
          </a:xfrm>
          <a:prstGeom prst="rect">
            <a:avLst/>
          </a:prstGeom>
        </p:spPr>
      </p:pic>
      <p:pic>
        <p:nvPicPr>
          <p:cNvPr id="6" name="Picture 2" descr="http://farm1.static.flickr.com/47/136915456_c6f719ea3f.jpg?v=0"/>
          <p:cNvPicPr>
            <a:picLocks noChangeAspect="1" noChangeArrowheads="1"/>
          </p:cNvPicPr>
          <p:nvPr/>
        </p:nvPicPr>
        <p:blipFill rotWithShape="1">
          <a:blip r:embed="rId4" cstate="print"/>
          <a:srcRect l="29535"/>
          <a:stretch/>
        </p:blipFill>
        <p:spPr bwMode="auto">
          <a:xfrm>
            <a:off x="4300769" y="3517650"/>
            <a:ext cx="2100518" cy="223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/>
          <a:stretch/>
        </p:blipFill>
        <p:spPr>
          <a:xfrm>
            <a:off x="7315200" y="3519615"/>
            <a:ext cx="2177130" cy="223176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833360" y="3990262"/>
            <a:ext cx="294640" cy="307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98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5EA1B4-CB81-4060-947A-92DBAD48A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good features</a:t>
            </a:r>
          </a:p>
        </p:txBody>
      </p:sp>
      <p:sp>
        <p:nvSpPr>
          <p:cNvPr id="1220611" name="Rectangle 3">
            <a:extLst>
              <a:ext uri="{FF2B5EF4-FFF2-40B4-BE49-F238E27FC236}">
                <a16:creationId xmlns:a16="http://schemas.microsoft.com/office/drawing/2014/main" id="{8A935813-BA1D-44BD-8F65-705C482A8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Each feature has a distinctive description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A feature occupies a relatively small area of the image; robust to clutter and occlusion</a:t>
            </a:r>
          </a:p>
        </p:txBody>
      </p:sp>
      <p:grpSp>
        <p:nvGrpSpPr>
          <p:cNvPr id="14340" name="Group 11">
            <a:extLst>
              <a:ext uri="{FF2B5EF4-FFF2-40B4-BE49-F238E27FC236}">
                <a16:creationId xmlns:a16="http://schemas.microsoft.com/office/drawing/2014/main" id="{312A85BC-FBF1-407E-B67B-437E4F28B56A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990600"/>
            <a:ext cx="5791200" cy="2133600"/>
            <a:chOff x="528" y="624"/>
            <a:chExt cx="4715" cy="1678"/>
          </a:xfrm>
        </p:grpSpPr>
        <p:pic>
          <p:nvPicPr>
            <p:cNvPr id="14341" name="Picture 9" descr="SIFT2">
              <a:extLst>
                <a:ext uri="{FF2B5EF4-FFF2-40B4-BE49-F238E27FC236}">
                  <a16:creationId xmlns:a16="http://schemas.microsoft.com/office/drawing/2014/main" id="{BE83AF9C-8346-4F09-975C-9EB1E506A41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2" name="Picture 10" descr="SIFT1">
              <a:extLst>
                <a:ext uri="{FF2B5EF4-FFF2-40B4-BE49-F238E27FC236}">
                  <a16:creationId xmlns:a16="http://schemas.microsoft.com/office/drawing/2014/main" id="{497D370D-782A-4321-A027-9BB62A362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pic>
        <p:nvPicPr>
          <p:cNvPr id="4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7606" y="2380201"/>
            <a:ext cx="3182698" cy="223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40" y="2380201"/>
            <a:ext cx="3169920" cy="2238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237072"/>
            <a:ext cx="828040" cy="82581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696960" y="2811702"/>
            <a:ext cx="294640" cy="307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4175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40" y="1782130"/>
            <a:ext cx="2456180" cy="163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7" name="Oval 6"/>
          <p:cNvSpPr/>
          <p:nvPr/>
        </p:nvSpPr>
        <p:spPr>
          <a:xfrm>
            <a:off x="4541520" y="2316480"/>
            <a:ext cx="8128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</p:cNvCxnSpPr>
          <p:nvPr/>
        </p:nvCxnSpPr>
        <p:spPr>
          <a:xfrm>
            <a:off x="4582160" y="2407920"/>
            <a:ext cx="0" cy="2268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46" y="4676231"/>
            <a:ext cx="891495" cy="891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40" y="1782130"/>
            <a:ext cx="2250440" cy="16338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4287520"/>
            <a:ext cx="224702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51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 - Normalized Cross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Lighting and color change pixel intensities</a:t>
                </a:r>
              </a:p>
              <a:p>
                <a:r>
                  <a:rPr lang="en-US" dirty="0"/>
                  <a:t>Example: increase brightness / contrast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Subtract patch mean: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Divide by norm of vector: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− &lt;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′′=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i="1" dirty="0"/>
                  <a:t>similarity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′′</m:t>
                    </m:r>
                  </m:oMath>
                </a14:m>
                <a:endParaRPr lang="en-US" b="0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59241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 - Normalized cross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40" y="1782130"/>
            <a:ext cx="2456180" cy="163382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41520" y="2316480"/>
            <a:ext cx="8128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2160" y="2407920"/>
            <a:ext cx="0" cy="2268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46" y="4676231"/>
            <a:ext cx="891495" cy="891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40" y="1782130"/>
            <a:ext cx="2250440" cy="1633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98" y="3708400"/>
            <a:ext cx="2418023" cy="175768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670800" y="4043680"/>
            <a:ext cx="243840" cy="233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855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correspondence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patch as descriptor, NCC as similarity</a:t>
            </a:r>
          </a:p>
          <a:p>
            <a:r>
              <a:rPr lang="en-US" dirty="0"/>
              <a:t>Invariant to?</a:t>
            </a:r>
          </a:p>
          <a:p>
            <a:pPr lvl="1"/>
            <a:r>
              <a:rPr lang="en-US" dirty="0"/>
              <a:t>Photometric transformations?</a:t>
            </a:r>
          </a:p>
          <a:p>
            <a:pPr lvl="1"/>
            <a:r>
              <a:rPr lang="en-US" dirty="0"/>
              <a:t>Translation?</a:t>
            </a:r>
          </a:p>
          <a:p>
            <a:pPr lvl="1"/>
            <a:r>
              <a:rPr lang="en-US" dirty="0"/>
              <a:t>Rotation?</a:t>
            </a:r>
          </a:p>
        </p:txBody>
      </p:sp>
    </p:spTree>
    <p:extLst>
      <p:ext uri="{BB962C8B-B14F-4D97-AF65-F5344CB8AC3E}">
        <p14:creationId xmlns:p14="http://schemas.microsoft.com/office/powerpoint/2010/main" val="124695585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1" descr="matier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1" y="3200400"/>
            <a:ext cx="454334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1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400" dirty="0"/>
              <a:t>Find dominant orientation of the image patch</a:t>
            </a:r>
          </a:p>
          <a:p>
            <a:pPr lvl="1"/>
            <a:r>
              <a:rPr lang="en-US" sz="2000" dirty="0"/>
              <a:t>This is given by 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max</a:t>
            </a:r>
            <a:r>
              <a:rPr lang="en-US" sz="2000" dirty="0"/>
              <a:t>, the eigenvector of </a:t>
            </a:r>
            <a:r>
              <a:rPr lang="en-US" sz="2000" b="1" dirty="0"/>
              <a:t>M</a:t>
            </a:r>
            <a:r>
              <a:rPr lang="en-US" sz="2000" dirty="0"/>
              <a:t> corresponding to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dirty="0">
                <a:sym typeface="Symbol" pitchFamily="18" charset="2"/>
              </a:rPr>
              <a:t> (</a:t>
            </a:r>
            <a:r>
              <a:rPr lang="en-US" sz="2000" dirty="0"/>
              <a:t>the </a:t>
            </a:r>
            <a:r>
              <a:rPr lang="en-US" sz="2000" i="1" dirty="0"/>
              <a:t>larger</a:t>
            </a:r>
            <a:r>
              <a:rPr lang="en-US" sz="2000" dirty="0"/>
              <a:t> eigenvalue)</a:t>
            </a:r>
          </a:p>
          <a:p>
            <a:pPr lvl="1"/>
            <a:r>
              <a:rPr lang="en-US" sz="2000" dirty="0"/>
              <a:t>Rotate the patch according to this angle</a:t>
            </a:r>
          </a:p>
        </p:txBody>
      </p:sp>
      <p:sp>
        <p:nvSpPr>
          <p:cNvPr id="64516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Rotation invariance for feature descriptors</a:t>
            </a:r>
          </a:p>
        </p:txBody>
      </p:sp>
      <p:sp>
        <p:nvSpPr>
          <p:cNvPr id="64517" name="Rectangle 14"/>
          <p:cNvSpPr>
            <a:spLocks noChangeArrowheads="1"/>
          </p:cNvSpPr>
          <p:nvPr/>
        </p:nvSpPr>
        <p:spPr bwMode="auto">
          <a:xfrm>
            <a:off x="4984763" y="6519446"/>
            <a:ext cx="2346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Figure by Matthew Brown</a:t>
            </a:r>
          </a:p>
        </p:txBody>
      </p:sp>
    </p:spTree>
    <p:extLst>
      <p:ext uri="{BB962C8B-B14F-4D97-AF65-F5344CB8AC3E}">
        <p14:creationId xmlns:p14="http://schemas.microsoft.com/office/powerpoint/2010/main" val="294211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and Lighting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67000"/>
            <a:ext cx="3780281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667000"/>
            <a:ext cx="34635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693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a better feature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</a:t>
            </a:r>
            <a:r>
              <a:rPr lang="en-US" i="1" dirty="0"/>
              <a:t>pattern of edges</a:t>
            </a:r>
          </a:p>
          <a:p>
            <a:pPr lvl="1"/>
            <a:r>
              <a:rPr lang="en-US" dirty="0"/>
              <a:t>Edge orientation </a:t>
            </a:r>
            <a:r>
              <a:rPr lang="mr-IN" dirty="0"/>
              <a:t>–</a:t>
            </a:r>
            <a:r>
              <a:rPr lang="en-US" dirty="0"/>
              <a:t> clue to shape</a:t>
            </a:r>
          </a:p>
          <a:p>
            <a:pPr lvl="1"/>
            <a:endParaRPr lang="en-US" i="1" dirty="0"/>
          </a:p>
          <a:p>
            <a:r>
              <a:rPr lang="en-US" dirty="0"/>
              <a:t>Be resilient to </a:t>
            </a:r>
            <a:r>
              <a:rPr lang="en-US" i="1" dirty="0"/>
              <a:t>small deformations</a:t>
            </a:r>
          </a:p>
          <a:p>
            <a:pPr lvl="1"/>
            <a:r>
              <a:rPr lang="en-US" dirty="0"/>
              <a:t>Deformations might move pixels around, but slightly</a:t>
            </a:r>
          </a:p>
          <a:p>
            <a:pPr lvl="1"/>
            <a:r>
              <a:rPr lang="en-US" dirty="0"/>
              <a:t>Deformations might change edge orientations, but slightly</a:t>
            </a:r>
          </a:p>
        </p:txBody>
      </p:sp>
    </p:spTree>
    <p:extLst>
      <p:ext uri="{BB962C8B-B14F-4D97-AF65-F5344CB8AC3E}">
        <p14:creationId xmlns:p14="http://schemas.microsoft.com/office/powerpoint/2010/main" val="24499268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13E2D538-D097-4763-B180-095F5DE7F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76200"/>
            <a:ext cx="8229600" cy="838200"/>
          </a:xfrm>
        </p:spPr>
        <p:txBody>
          <a:bodyPr/>
          <a:lstStyle/>
          <a:p>
            <a:r>
              <a:rPr lang="en-US" altLang="en-US"/>
              <a:t>From scale invariance to affine invariance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3811459-4531-42D7-AFB9-0D2EBDC4A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104452" name="Picture 7">
            <a:extLst>
              <a:ext uri="{FF2B5EF4-FFF2-40B4-BE49-F238E27FC236}">
                <a16:creationId xmlns:a16="http://schemas.microsoft.com/office/drawing/2014/main" id="{366C8AB5-B870-47C4-BBE2-B78E7D77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3657600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3" name="Picture 8">
            <a:extLst>
              <a:ext uri="{FF2B5EF4-FFF2-40B4-BE49-F238E27FC236}">
                <a16:creationId xmlns:a16="http://schemas.microsoft.com/office/drawing/2014/main" id="{80A35A11-43DB-4315-B7E8-8DC90398C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657600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80011C5-4107-482A-AC33-16FDEA17D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 adaptation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CAB64C-F9A5-4AB7-B909-93C0484CAF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295400"/>
            <a:ext cx="3810000" cy="533400"/>
          </a:xfrm>
        </p:spPr>
        <p:txBody>
          <a:bodyPr/>
          <a:lstStyle/>
          <a:p>
            <a:pPr marL="0" indent="0"/>
            <a:r>
              <a:rPr lang="en-US" altLang="en-US"/>
              <a:t>Recall:</a:t>
            </a:r>
          </a:p>
        </p:txBody>
      </p:sp>
      <p:graphicFrame>
        <p:nvGraphicFramePr>
          <p:cNvPr id="106500" name="Object 11">
            <a:extLst>
              <a:ext uri="{FF2B5EF4-FFF2-40B4-BE49-F238E27FC236}">
                <a16:creationId xmlns:a16="http://schemas.microsoft.com/office/drawing/2014/main" id="{30B07E93-0BF7-4A23-9780-8F7367988F27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657600" y="990600"/>
          <a:ext cx="64008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600" imgH="508000" progId="Equation.3">
                  <p:embed/>
                </p:oleObj>
              </mc:Choice>
              <mc:Fallback>
                <p:oleObj name="Equation" r:id="rId3" imgW="2768600" imgH="508000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990600"/>
                        <a:ext cx="64008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01" name="Group 12">
            <a:extLst>
              <a:ext uri="{FF2B5EF4-FFF2-40B4-BE49-F238E27FC236}">
                <a16:creationId xmlns:a16="http://schemas.microsoft.com/office/drawing/2014/main" id="{CC4267BD-0056-4741-B0BD-356685D8742C}"/>
              </a:ext>
            </a:extLst>
          </p:cNvPr>
          <p:cNvGrpSpPr>
            <a:grpSpLocks/>
          </p:cNvGrpSpPr>
          <p:nvPr/>
        </p:nvGrpSpPr>
        <p:grpSpPr bwMode="auto">
          <a:xfrm>
            <a:off x="5102225" y="3733800"/>
            <a:ext cx="5489575" cy="2878138"/>
            <a:chOff x="2254" y="2352"/>
            <a:chExt cx="3458" cy="1813"/>
          </a:xfrm>
        </p:grpSpPr>
        <p:sp>
          <p:nvSpPr>
            <p:cNvPr id="106505" name="Text Box 13">
              <a:extLst>
                <a:ext uri="{FF2B5EF4-FFF2-40B4-BE49-F238E27FC236}">
                  <a16:creationId xmlns:a16="http://schemas.microsoft.com/office/drawing/2014/main" id="{04F80216-6801-480E-9559-C2D24F791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06506" name="Text Box 14">
              <a:extLst>
                <a:ext uri="{FF2B5EF4-FFF2-40B4-BE49-F238E27FC236}">
                  <a16:creationId xmlns:a16="http://schemas.microsoft.com/office/drawing/2014/main" id="{112FFEF9-80E4-408E-A433-2A409B5D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06507" name="Oval 15">
              <a:extLst>
                <a:ext uri="{FF2B5EF4-FFF2-40B4-BE49-F238E27FC236}">
                  <a16:creationId xmlns:a16="http://schemas.microsoft.com/office/drawing/2014/main" id="{12596773-8D07-486C-9CB3-6342A0BD49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06508" name="Line 16">
              <a:extLst>
                <a:ext uri="{FF2B5EF4-FFF2-40B4-BE49-F238E27FC236}">
                  <a16:creationId xmlns:a16="http://schemas.microsoft.com/office/drawing/2014/main" id="{2DD0DF8F-4411-4AA2-AA06-6497E3715B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9" name="Line 17">
              <a:extLst>
                <a:ext uri="{FF2B5EF4-FFF2-40B4-BE49-F238E27FC236}">
                  <a16:creationId xmlns:a16="http://schemas.microsoft.com/office/drawing/2014/main" id="{1E9069C1-65EC-47DA-A635-DC63C99B2C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10" name="AutoShape 18">
              <a:extLst>
                <a:ext uri="{FF2B5EF4-FFF2-40B4-BE49-F238E27FC236}">
                  <a16:creationId xmlns:a16="http://schemas.microsoft.com/office/drawing/2014/main" id="{C7674093-9A81-463F-91CE-B2C4254C74EB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06511" name="AutoShape 19">
              <a:extLst>
                <a:ext uri="{FF2B5EF4-FFF2-40B4-BE49-F238E27FC236}">
                  <a16:creationId xmlns:a16="http://schemas.microsoft.com/office/drawing/2014/main" id="{2D7435C7-A792-4C8C-8546-FA74A3938646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06512" name="Rectangle 20">
              <a:extLst>
                <a:ext uri="{FF2B5EF4-FFF2-40B4-BE49-F238E27FC236}">
                  <a16:creationId xmlns:a16="http://schemas.microsoft.com/office/drawing/2014/main" id="{AEDAD1FC-C1ED-439A-8573-4A8A8624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6513" name="Rectangle 21">
              <a:extLst>
                <a:ext uri="{FF2B5EF4-FFF2-40B4-BE49-F238E27FC236}">
                  <a16:creationId xmlns:a16="http://schemas.microsoft.com/office/drawing/2014/main" id="{3EAE51E1-0504-4510-BED7-D44DFB144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06502" name="Text Box 22">
            <a:extLst>
              <a:ext uri="{FF2B5EF4-FFF2-40B4-BE49-F238E27FC236}">
                <a16:creationId xmlns:a16="http://schemas.microsoft.com/office/drawing/2014/main" id="{1BFA9D14-F87B-40CC-A522-E828B0AF6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86000"/>
            <a:ext cx="73152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We can visualize </a:t>
            </a:r>
            <a:r>
              <a:rPr lang="en-US" altLang="en-US" sz="2400" i="1"/>
              <a:t>M</a:t>
            </a:r>
            <a:r>
              <a:rPr lang="en-US" altLang="en-US" sz="2400"/>
              <a:t> as an ellipse with axis lengths determined by the eigenvalues and orientation determined by </a:t>
            </a:r>
            <a:r>
              <a:rPr lang="en-US" altLang="en-US" sz="2400" i="1"/>
              <a:t>R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p:graphicFrame>
        <p:nvGraphicFramePr>
          <p:cNvPr id="106503" name="Object 23">
            <a:extLst>
              <a:ext uri="{FF2B5EF4-FFF2-40B4-BE49-F238E27FC236}">
                <a16:creationId xmlns:a16="http://schemas.microsoft.com/office/drawing/2014/main" id="{F7D4B8B1-A5C6-4331-B758-AD34397BE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49022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900" imgH="457200" progId="Equation.3">
                  <p:embed/>
                </p:oleObj>
              </mc:Choice>
              <mc:Fallback>
                <p:oleObj name="Equation" r:id="rId5" imgW="135890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022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24">
            <a:extLst>
              <a:ext uri="{FF2B5EF4-FFF2-40B4-BE49-F238E27FC236}">
                <a16:creationId xmlns:a16="http://schemas.microsoft.com/office/drawing/2014/main" id="{292CCE74-DBDF-4DCE-A059-2679CDA3E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086225"/>
            <a:ext cx="2446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Ellipse equation: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0DAD2DD-1AD8-43B1-87D2-5FDBD8D62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 </a:t>
            </a:r>
            <a:endParaRPr lang="ru-RU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13595B3-6E96-4001-9642-E76CB9FAA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001000" cy="5257800"/>
          </a:xfrm>
        </p:spPr>
        <p:txBody>
          <a:bodyPr/>
          <a:lstStyle/>
          <a:p>
            <a:r>
              <a:rPr lang="en-US" altLang="en-US" sz="3200"/>
              <a:t>Feature points are used for:</a:t>
            </a:r>
          </a:p>
          <a:p>
            <a:pPr lvl="1"/>
            <a:r>
              <a:rPr lang="en-US" altLang="en-US" sz="2400"/>
              <a:t>Motion tracking</a:t>
            </a:r>
          </a:p>
          <a:p>
            <a:pPr lvl="1"/>
            <a:r>
              <a:rPr lang="en-US" altLang="en-US" sz="2400"/>
              <a:t>Image alignment </a:t>
            </a:r>
          </a:p>
          <a:p>
            <a:pPr lvl="1"/>
            <a:r>
              <a:rPr lang="en-US" altLang="en-US" sz="2400"/>
              <a:t>3D reconstruction</a:t>
            </a:r>
          </a:p>
          <a:p>
            <a:pPr lvl="1"/>
            <a:r>
              <a:rPr lang="en-US" altLang="en-US" sz="2400"/>
              <a:t>Object recognition</a:t>
            </a:r>
          </a:p>
          <a:p>
            <a:pPr lvl="1"/>
            <a:r>
              <a:rPr lang="en-US" altLang="en-US" sz="2400"/>
              <a:t>Indexing and database retrieval</a:t>
            </a:r>
          </a:p>
          <a:p>
            <a:pPr lvl="1"/>
            <a:r>
              <a:rPr lang="en-US" altLang="en-US" sz="2400"/>
              <a:t>Robot navigation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B258C1BD-A883-40D0-AA5C-134F373ED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 adaptation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CD888094-6C76-47E9-837B-5C603D5296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2057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second moment ellipse can be viewed as the “characteristic shape” of a region</a:t>
            </a:r>
          </a:p>
          <a:p>
            <a:pPr>
              <a:buFontTx/>
              <a:buChar char="•"/>
            </a:pPr>
            <a:r>
              <a:rPr lang="en-US" altLang="en-US"/>
              <a:t>We can normalize the region by transforming the ellipse into a unit circle</a:t>
            </a:r>
          </a:p>
        </p:txBody>
      </p:sp>
      <p:sp>
        <p:nvSpPr>
          <p:cNvPr id="108548" name="AutoShape 4">
            <a:extLst>
              <a:ext uri="{FF2B5EF4-FFF2-40B4-BE49-F238E27FC236}">
                <a16:creationId xmlns:a16="http://schemas.microsoft.com/office/drawing/2014/main" id="{6251E0E5-D393-41CC-B5AF-A1AFEA8B0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5" y="4038600"/>
            <a:ext cx="1317625" cy="731838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49" name="Group 5">
            <a:extLst>
              <a:ext uri="{FF2B5EF4-FFF2-40B4-BE49-F238E27FC236}">
                <a16:creationId xmlns:a16="http://schemas.microsoft.com/office/drawing/2014/main" id="{3BE7F56E-8420-4358-AC5D-CF768C41D202}"/>
              </a:ext>
            </a:extLst>
          </p:cNvPr>
          <p:cNvGrpSpPr>
            <a:grpSpLocks/>
          </p:cNvGrpSpPr>
          <p:nvPr/>
        </p:nvGrpSpPr>
        <p:grpSpPr bwMode="auto">
          <a:xfrm>
            <a:off x="8207375" y="3962400"/>
            <a:ext cx="936625" cy="936625"/>
            <a:chOff x="1584" y="1421"/>
            <a:chExt cx="307" cy="307"/>
          </a:xfrm>
        </p:grpSpPr>
        <p:sp>
          <p:nvSpPr>
            <p:cNvPr id="108554" name="Oval 6">
              <a:extLst>
                <a:ext uri="{FF2B5EF4-FFF2-40B4-BE49-F238E27FC236}">
                  <a16:creationId xmlns:a16="http://schemas.microsoft.com/office/drawing/2014/main" id="{6ED96356-CE71-401C-BC0E-E0A3B19351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21"/>
              <a:ext cx="307" cy="307"/>
            </a:xfrm>
            <a:prstGeom prst="ellipse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08555" name="Line 7">
              <a:extLst>
                <a:ext uri="{FF2B5EF4-FFF2-40B4-BE49-F238E27FC236}">
                  <a16:creationId xmlns:a16="http://schemas.microsoft.com/office/drawing/2014/main" id="{7C4284B5-050A-40F0-B7B6-0E54F892B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7" y="1431"/>
              <a:ext cx="0" cy="288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56" name="Line 8">
              <a:extLst>
                <a:ext uri="{FF2B5EF4-FFF2-40B4-BE49-F238E27FC236}">
                  <a16:creationId xmlns:a16="http://schemas.microsoft.com/office/drawing/2014/main" id="{3A53368B-EB79-487B-9930-2FE2BEBFCF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0" y="1573"/>
              <a:ext cx="300" cy="2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550" name="Group 9">
            <a:extLst>
              <a:ext uri="{FF2B5EF4-FFF2-40B4-BE49-F238E27FC236}">
                <a16:creationId xmlns:a16="http://schemas.microsoft.com/office/drawing/2014/main" id="{03A4B031-3D8B-48F0-A4CE-6AAFF86E5D14}"/>
              </a:ext>
            </a:extLst>
          </p:cNvPr>
          <p:cNvGrpSpPr>
            <a:grpSpLocks/>
          </p:cNvGrpSpPr>
          <p:nvPr/>
        </p:nvGrpSpPr>
        <p:grpSpPr bwMode="auto">
          <a:xfrm rot="4196233">
            <a:off x="3893343" y="3247232"/>
            <a:ext cx="1389063" cy="2362200"/>
            <a:chOff x="1584" y="1421"/>
            <a:chExt cx="307" cy="307"/>
          </a:xfrm>
        </p:grpSpPr>
        <p:sp>
          <p:nvSpPr>
            <p:cNvPr id="108551" name="Oval 10">
              <a:extLst>
                <a:ext uri="{FF2B5EF4-FFF2-40B4-BE49-F238E27FC236}">
                  <a16:creationId xmlns:a16="http://schemas.microsoft.com/office/drawing/2014/main" id="{8BC2B1E6-A1FC-42CD-B4E1-69BEF353C0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21"/>
              <a:ext cx="307" cy="307"/>
            </a:xfrm>
            <a:prstGeom prst="ellipse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08552" name="Line 11">
              <a:extLst>
                <a:ext uri="{FF2B5EF4-FFF2-40B4-BE49-F238E27FC236}">
                  <a16:creationId xmlns:a16="http://schemas.microsoft.com/office/drawing/2014/main" id="{B7E0D7BF-D413-4033-97B7-8AB265B40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7" y="1431"/>
              <a:ext cx="0" cy="288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53" name="Line 12">
              <a:extLst>
                <a:ext uri="{FF2B5EF4-FFF2-40B4-BE49-F238E27FC236}">
                  <a16:creationId xmlns:a16="http://schemas.microsoft.com/office/drawing/2014/main" id="{CA9A9217-6915-46A2-8121-095014DAC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0" y="1573"/>
              <a:ext cx="300" cy="2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9167601A-F106-4696-9D8B-44398C7BFC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Orientation ambiguity</a:t>
            </a:r>
            <a:endParaRPr lang="en-US" altLang="en-US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1C37AF10-8AA7-41F8-AB8F-9E346C08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153400" cy="21336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 altLang="en-US"/>
              <a:t>There is no unique transformation from an ellipse to a unit circle</a:t>
            </a:r>
          </a:p>
          <a:p>
            <a:pPr marL="990600" lvl="1" indent="-533400"/>
            <a:r>
              <a:rPr lang="en-US" altLang="en-US"/>
              <a:t>We can rotate or flip a unit circle, and it still stays a unit circle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grpSp>
        <p:nvGrpSpPr>
          <p:cNvPr id="110596" name="Group 78">
            <a:extLst>
              <a:ext uri="{FF2B5EF4-FFF2-40B4-BE49-F238E27FC236}">
                <a16:creationId xmlns:a16="http://schemas.microsoft.com/office/drawing/2014/main" id="{2D3D63AF-A999-48C7-B40A-041965645B8A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438400"/>
            <a:ext cx="4267200" cy="3810000"/>
            <a:chOff x="912" y="1440"/>
            <a:chExt cx="1824" cy="1678"/>
          </a:xfrm>
        </p:grpSpPr>
        <p:pic>
          <p:nvPicPr>
            <p:cNvPr id="110597" name="Picture 7" descr="patch1_ellipse">
              <a:extLst>
                <a:ext uri="{FF2B5EF4-FFF2-40B4-BE49-F238E27FC236}">
                  <a16:creationId xmlns:a16="http://schemas.microsoft.com/office/drawing/2014/main" id="{6A4D2F14-2CC9-4172-98A8-A8C90992F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1440"/>
              <a:ext cx="706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598" name="Picture 8" descr="patch2_ellipse">
              <a:extLst>
                <a:ext uri="{FF2B5EF4-FFF2-40B4-BE49-F238E27FC236}">
                  <a16:creationId xmlns:a16="http://schemas.microsoft.com/office/drawing/2014/main" id="{495D8075-46A7-418F-B760-748627583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2400"/>
              <a:ext cx="706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599" name="Picture 9" descr="patch1_circle_amb1">
              <a:extLst>
                <a:ext uri="{FF2B5EF4-FFF2-40B4-BE49-F238E27FC236}">
                  <a16:creationId xmlns:a16="http://schemas.microsoft.com/office/drawing/2014/main" id="{53935094-7135-4A6B-8B56-CD7F04E8F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" y="1440"/>
              <a:ext cx="706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600" name="Picture 10" descr="patch2_circle_amb1">
              <a:extLst>
                <a:ext uri="{FF2B5EF4-FFF2-40B4-BE49-F238E27FC236}">
                  <a16:creationId xmlns:a16="http://schemas.microsoft.com/office/drawing/2014/main" id="{CC9D5835-0B11-464F-9ADF-36F4E31A9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" y="2400"/>
              <a:ext cx="706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01" name="AutoShape 11">
              <a:extLst>
                <a:ext uri="{FF2B5EF4-FFF2-40B4-BE49-F238E27FC236}">
                  <a16:creationId xmlns:a16="http://schemas.microsoft.com/office/drawing/2014/main" id="{22FFE8F2-AC42-45FB-9852-B8A1C7D11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742"/>
              <a:ext cx="166" cy="151"/>
            </a:xfrm>
            <a:prstGeom prst="rightArrow">
              <a:avLst>
                <a:gd name="adj1" fmla="val 50000"/>
                <a:gd name="adj2" fmla="val 27483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110602" name="AutoShape 12">
              <a:extLst>
                <a:ext uri="{FF2B5EF4-FFF2-40B4-BE49-F238E27FC236}">
                  <a16:creationId xmlns:a16="http://schemas.microsoft.com/office/drawing/2014/main" id="{DC9A51CF-8FF6-4656-A81C-F5196E94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688"/>
              <a:ext cx="166" cy="152"/>
            </a:xfrm>
            <a:prstGeom prst="rightArrow">
              <a:avLst>
                <a:gd name="adj1" fmla="val 50000"/>
                <a:gd name="adj2" fmla="val 27303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C97974B2-6D69-4BF1-867F-9F53AF33F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Orientation ambiguity</a:t>
            </a:r>
            <a:endParaRPr lang="en-US" altLang="en-US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45EF8B45-C3C0-46B6-BF7D-7B107FC6B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229600" cy="52578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 altLang="en-US"/>
              <a:t>There is no unique transformation from an ellipse to a unit circle</a:t>
            </a:r>
          </a:p>
          <a:p>
            <a:pPr marL="990600" lvl="1" indent="-533400"/>
            <a:r>
              <a:rPr lang="en-US" altLang="en-US"/>
              <a:t>We can rotate or flip a unit circle, and it still stays a unit circle</a:t>
            </a:r>
          </a:p>
          <a:p>
            <a:pPr marL="609600" indent="-609600">
              <a:buFontTx/>
              <a:buChar char="•"/>
            </a:pPr>
            <a:r>
              <a:rPr lang="en-US" altLang="en-US"/>
              <a:t>So, to assign a unique orientation to keypoints:</a:t>
            </a:r>
          </a:p>
          <a:p>
            <a:pPr marL="990600" lvl="1" indent="-533400"/>
            <a:r>
              <a:rPr lang="en-US" altLang="en-US"/>
              <a:t>Create histogram of local gradient directions in the patch</a:t>
            </a:r>
          </a:p>
          <a:p>
            <a:pPr marL="990600" lvl="1" indent="-533400"/>
            <a:r>
              <a:rPr lang="en-US" altLang="en-US"/>
              <a:t>Assign canonical orientation at peak of smoothed histogram</a:t>
            </a:r>
          </a:p>
        </p:txBody>
      </p:sp>
      <p:pic>
        <p:nvPicPr>
          <p:cNvPr id="112644" name="Picture 55" descr="descrip">
            <a:extLst>
              <a:ext uri="{FF2B5EF4-FFF2-40B4-BE49-F238E27FC236}">
                <a16:creationId xmlns:a16="http://schemas.microsoft.com/office/drawing/2014/main" id="{C148C8EE-48CC-423B-BFD0-BA0388C4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7" b="8105"/>
          <a:stretch>
            <a:fillRect/>
          </a:stretch>
        </p:blipFill>
        <p:spPr bwMode="auto">
          <a:xfrm>
            <a:off x="3200400" y="4038600"/>
            <a:ext cx="2389188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7640" name="Line 56">
            <a:extLst>
              <a:ext uri="{FF2B5EF4-FFF2-40B4-BE49-F238E27FC236}">
                <a16:creationId xmlns:a16="http://schemas.microsoft.com/office/drawing/2014/main" id="{1C71F9D3-8A49-4DB0-82D1-4CE59459E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4267200"/>
            <a:ext cx="1371600" cy="1041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7642" name="Group 58">
            <a:extLst>
              <a:ext uri="{FF2B5EF4-FFF2-40B4-BE49-F238E27FC236}">
                <a16:creationId xmlns:a16="http://schemas.microsoft.com/office/drawing/2014/main" id="{BEF5C327-1974-4EC4-898D-46041A98AB89}"/>
              </a:ext>
            </a:extLst>
          </p:cNvPr>
          <p:cNvGrpSpPr>
            <a:grpSpLocks/>
          </p:cNvGrpSpPr>
          <p:nvPr/>
        </p:nvGrpSpPr>
        <p:grpSpPr bwMode="auto">
          <a:xfrm>
            <a:off x="5849938" y="4416425"/>
            <a:ext cx="3827462" cy="2212975"/>
            <a:chOff x="2725" y="2782"/>
            <a:chExt cx="2411" cy="1394"/>
          </a:xfrm>
        </p:grpSpPr>
        <p:grpSp>
          <p:nvGrpSpPr>
            <p:cNvPr id="112647" name="Group 10">
              <a:extLst>
                <a:ext uri="{FF2B5EF4-FFF2-40B4-BE49-F238E27FC236}">
                  <a16:creationId xmlns:a16="http://schemas.microsoft.com/office/drawing/2014/main" id="{8CB8C04C-14F0-4D12-977C-FB44E8864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" y="2782"/>
              <a:ext cx="1681" cy="1394"/>
              <a:chOff x="4080" y="3573"/>
              <a:chExt cx="1066" cy="699"/>
            </a:xfrm>
          </p:grpSpPr>
          <p:sp>
            <p:nvSpPr>
              <p:cNvPr id="112649" name="Freeform 11">
                <a:extLst>
                  <a:ext uri="{FF2B5EF4-FFF2-40B4-BE49-F238E27FC236}">
                    <a16:creationId xmlns:a16="http://schemas.microsoft.com/office/drawing/2014/main" id="{E5A54B65-EFA7-4C64-A405-0268DD82E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0" name="Freeform 12">
                <a:extLst>
                  <a:ext uri="{FF2B5EF4-FFF2-40B4-BE49-F238E27FC236}">
                    <a16:creationId xmlns:a16="http://schemas.microsoft.com/office/drawing/2014/main" id="{F3DBCFEB-B510-49DE-AEBE-E6D12D142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1" name="Freeform 13">
                <a:extLst>
                  <a:ext uri="{FF2B5EF4-FFF2-40B4-BE49-F238E27FC236}">
                    <a16:creationId xmlns:a16="http://schemas.microsoft.com/office/drawing/2014/main" id="{2A821A13-E38E-48C5-9545-526372872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2" name="Freeform 14">
                <a:extLst>
                  <a:ext uri="{FF2B5EF4-FFF2-40B4-BE49-F238E27FC236}">
                    <a16:creationId xmlns:a16="http://schemas.microsoft.com/office/drawing/2014/main" id="{F88797B0-3776-496C-89F6-79BC89418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3" name="Rectangle 15">
                <a:extLst>
                  <a:ext uri="{FF2B5EF4-FFF2-40B4-BE49-F238E27FC236}">
                    <a16:creationId xmlns:a16="http://schemas.microsoft.com/office/drawing/2014/main" id="{8D22BDA9-9DC1-456E-A9F2-3C9399C7A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54" name="Freeform 16">
                <a:extLst>
                  <a:ext uri="{FF2B5EF4-FFF2-40B4-BE49-F238E27FC236}">
                    <a16:creationId xmlns:a16="http://schemas.microsoft.com/office/drawing/2014/main" id="{4BCD9158-7C28-41AC-90F2-5B52ABC9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5" name="Freeform 17">
                <a:extLst>
                  <a:ext uri="{FF2B5EF4-FFF2-40B4-BE49-F238E27FC236}">
                    <a16:creationId xmlns:a16="http://schemas.microsoft.com/office/drawing/2014/main" id="{3A30C83C-D0F1-462F-B93A-36AA6B918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6" name="Freeform 18">
                <a:extLst>
                  <a:ext uri="{FF2B5EF4-FFF2-40B4-BE49-F238E27FC236}">
                    <a16:creationId xmlns:a16="http://schemas.microsoft.com/office/drawing/2014/main" id="{88C62336-6CCA-4135-BEDF-4784A1B68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7" name="Freeform 19">
                <a:extLst>
                  <a:ext uri="{FF2B5EF4-FFF2-40B4-BE49-F238E27FC236}">
                    <a16:creationId xmlns:a16="http://schemas.microsoft.com/office/drawing/2014/main" id="{B8AE9BE7-178B-42E0-9A65-33C538CB3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58" name="Rectangle 20">
                <a:extLst>
                  <a:ext uri="{FF2B5EF4-FFF2-40B4-BE49-F238E27FC236}">
                    <a16:creationId xmlns:a16="http://schemas.microsoft.com/office/drawing/2014/main" id="{A49C7CD5-8FBC-431E-A865-E5C249CE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59" name="Freeform 21">
                <a:extLst>
                  <a:ext uri="{FF2B5EF4-FFF2-40B4-BE49-F238E27FC236}">
                    <a16:creationId xmlns:a16="http://schemas.microsoft.com/office/drawing/2014/main" id="{F7F3D007-A67B-43EC-A08D-D6C5E3C2F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0" name="Freeform 22">
                <a:extLst>
                  <a:ext uri="{FF2B5EF4-FFF2-40B4-BE49-F238E27FC236}">
                    <a16:creationId xmlns:a16="http://schemas.microsoft.com/office/drawing/2014/main" id="{AE2650DE-4A2C-464B-B890-20EEA26A1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1" name="Freeform 23">
                <a:extLst>
                  <a:ext uri="{FF2B5EF4-FFF2-40B4-BE49-F238E27FC236}">
                    <a16:creationId xmlns:a16="http://schemas.microsoft.com/office/drawing/2014/main" id="{FC725FD3-AD7C-4D7C-962D-4D4010C5F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2" name="Freeform 24">
                <a:extLst>
                  <a:ext uri="{FF2B5EF4-FFF2-40B4-BE49-F238E27FC236}">
                    <a16:creationId xmlns:a16="http://schemas.microsoft.com/office/drawing/2014/main" id="{D8CBE542-8FB7-4E75-BA1B-DBB8DBE24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3" name="Rectangle 25">
                <a:extLst>
                  <a:ext uri="{FF2B5EF4-FFF2-40B4-BE49-F238E27FC236}">
                    <a16:creationId xmlns:a16="http://schemas.microsoft.com/office/drawing/2014/main" id="{2D390C8D-C432-4D8E-B8B7-F06CC3DB9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64" name="Freeform 26">
                <a:extLst>
                  <a:ext uri="{FF2B5EF4-FFF2-40B4-BE49-F238E27FC236}">
                    <a16:creationId xmlns:a16="http://schemas.microsoft.com/office/drawing/2014/main" id="{4249980B-FF00-42EF-BAC2-E74B9D8D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5" name="Freeform 27">
                <a:extLst>
                  <a:ext uri="{FF2B5EF4-FFF2-40B4-BE49-F238E27FC236}">
                    <a16:creationId xmlns:a16="http://schemas.microsoft.com/office/drawing/2014/main" id="{D6EC3C8A-908A-4166-993B-BBA2082C6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6" name="Freeform 28">
                <a:extLst>
                  <a:ext uri="{FF2B5EF4-FFF2-40B4-BE49-F238E27FC236}">
                    <a16:creationId xmlns:a16="http://schemas.microsoft.com/office/drawing/2014/main" id="{840562C1-5050-49B5-8CE4-80009C71B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7" name="Freeform 29">
                <a:extLst>
                  <a:ext uri="{FF2B5EF4-FFF2-40B4-BE49-F238E27FC236}">
                    <a16:creationId xmlns:a16="http://schemas.microsoft.com/office/drawing/2014/main" id="{84A48254-75C2-4F75-A22E-1A617BFE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68" name="Rectangle 30">
                <a:extLst>
                  <a:ext uri="{FF2B5EF4-FFF2-40B4-BE49-F238E27FC236}">
                    <a16:creationId xmlns:a16="http://schemas.microsoft.com/office/drawing/2014/main" id="{182EAC05-50D8-4D0F-8242-D229C906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69" name="Freeform 31">
                <a:extLst>
                  <a:ext uri="{FF2B5EF4-FFF2-40B4-BE49-F238E27FC236}">
                    <a16:creationId xmlns:a16="http://schemas.microsoft.com/office/drawing/2014/main" id="{184CC7EE-B782-4682-BEF9-79D1623F9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0" name="Freeform 32">
                <a:extLst>
                  <a:ext uri="{FF2B5EF4-FFF2-40B4-BE49-F238E27FC236}">
                    <a16:creationId xmlns:a16="http://schemas.microsoft.com/office/drawing/2014/main" id="{E6E79650-6AB1-4814-B117-83655E7EA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1" name="Freeform 33">
                <a:extLst>
                  <a:ext uri="{FF2B5EF4-FFF2-40B4-BE49-F238E27FC236}">
                    <a16:creationId xmlns:a16="http://schemas.microsoft.com/office/drawing/2014/main" id="{B378A12E-3714-4B19-9E72-865E9B50D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2" name="Freeform 34">
                <a:extLst>
                  <a:ext uri="{FF2B5EF4-FFF2-40B4-BE49-F238E27FC236}">
                    <a16:creationId xmlns:a16="http://schemas.microsoft.com/office/drawing/2014/main" id="{AD02E785-E6F3-4DCF-9E2E-5F9F57A02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3" name="Rectangle 35">
                <a:extLst>
                  <a:ext uri="{FF2B5EF4-FFF2-40B4-BE49-F238E27FC236}">
                    <a16:creationId xmlns:a16="http://schemas.microsoft.com/office/drawing/2014/main" id="{8CEABFD8-0247-4BF3-911F-7F399029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74" name="Freeform 36">
                <a:extLst>
                  <a:ext uri="{FF2B5EF4-FFF2-40B4-BE49-F238E27FC236}">
                    <a16:creationId xmlns:a16="http://schemas.microsoft.com/office/drawing/2014/main" id="{AFB3849C-5989-45DB-8715-2E4D5E708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5" name="Freeform 37">
                <a:extLst>
                  <a:ext uri="{FF2B5EF4-FFF2-40B4-BE49-F238E27FC236}">
                    <a16:creationId xmlns:a16="http://schemas.microsoft.com/office/drawing/2014/main" id="{93D7DB28-9D60-447A-8D0E-54BAF2848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6" name="Freeform 38">
                <a:extLst>
                  <a:ext uri="{FF2B5EF4-FFF2-40B4-BE49-F238E27FC236}">
                    <a16:creationId xmlns:a16="http://schemas.microsoft.com/office/drawing/2014/main" id="{4E641698-DD20-4569-ACDD-BDC925D54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7" name="Freeform 39">
                <a:extLst>
                  <a:ext uri="{FF2B5EF4-FFF2-40B4-BE49-F238E27FC236}">
                    <a16:creationId xmlns:a16="http://schemas.microsoft.com/office/drawing/2014/main" id="{7D90F0B0-C42D-46EB-A7AB-65BA07458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8" name="Rectangle 40">
                <a:extLst>
                  <a:ext uri="{FF2B5EF4-FFF2-40B4-BE49-F238E27FC236}">
                    <a16:creationId xmlns:a16="http://schemas.microsoft.com/office/drawing/2014/main" id="{936094F0-C618-471F-B11C-3A291B28F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79" name="Freeform 41">
                <a:extLst>
                  <a:ext uri="{FF2B5EF4-FFF2-40B4-BE49-F238E27FC236}">
                    <a16:creationId xmlns:a16="http://schemas.microsoft.com/office/drawing/2014/main" id="{AEDEC065-6941-472A-BE1A-8B386C335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0" name="Freeform 42">
                <a:extLst>
                  <a:ext uri="{FF2B5EF4-FFF2-40B4-BE49-F238E27FC236}">
                    <a16:creationId xmlns:a16="http://schemas.microsoft.com/office/drawing/2014/main" id="{21566A02-F530-4DA2-B5A5-67866C3B4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1" name="Freeform 43">
                <a:extLst>
                  <a:ext uri="{FF2B5EF4-FFF2-40B4-BE49-F238E27FC236}">
                    <a16:creationId xmlns:a16="http://schemas.microsoft.com/office/drawing/2014/main" id="{E88E7302-1E46-4E58-B004-231BD630D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2" name="Freeform 44">
                <a:extLst>
                  <a:ext uri="{FF2B5EF4-FFF2-40B4-BE49-F238E27FC236}">
                    <a16:creationId xmlns:a16="http://schemas.microsoft.com/office/drawing/2014/main" id="{9DB47633-4113-4F8D-A6AB-D78060E57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3" name="Rectangle 45">
                <a:extLst>
                  <a:ext uri="{FF2B5EF4-FFF2-40B4-BE49-F238E27FC236}">
                    <a16:creationId xmlns:a16="http://schemas.microsoft.com/office/drawing/2014/main" id="{88A7CD4D-8053-4A62-B5CD-FD3B1FB5C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tr-TR" altLang="en-US" sz="2400"/>
              </a:p>
            </p:txBody>
          </p:sp>
          <p:sp>
            <p:nvSpPr>
              <p:cNvPr id="112684" name="Freeform 46">
                <a:extLst>
                  <a:ext uri="{FF2B5EF4-FFF2-40B4-BE49-F238E27FC236}">
                    <a16:creationId xmlns:a16="http://schemas.microsoft.com/office/drawing/2014/main" id="{C596707D-5560-4299-AA13-C9F725AAA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5" name="Freeform 47">
                <a:extLst>
                  <a:ext uri="{FF2B5EF4-FFF2-40B4-BE49-F238E27FC236}">
                    <a16:creationId xmlns:a16="http://schemas.microsoft.com/office/drawing/2014/main" id="{38A5A85D-573D-41C3-8BEE-DD6739077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6" name="Freeform 48">
                <a:extLst>
                  <a:ext uri="{FF2B5EF4-FFF2-40B4-BE49-F238E27FC236}">
                    <a16:creationId xmlns:a16="http://schemas.microsoft.com/office/drawing/2014/main" id="{0A992252-1C9F-4D31-86EE-240878D3C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7" name="Freeform 49">
                <a:extLst>
                  <a:ext uri="{FF2B5EF4-FFF2-40B4-BE49-F238E27FC236}">
                    <a16:creationId xmlns:a16="http://schemas.microsoft.com/office/drawing/2014/main" id="{99AE2188-192D-4F8B-B8D5-91BC78ED7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8" name="Rectangle 50">
                <a:extLst>
                  <a:ext uri="{FF2B5EF4-FFF2-40B4-BE49-F238E27FC236}">
                    <a16:creationId xmlns:a16="http://schemas.microsoft.com/office/drawing/2014/main" id="{1F73EF6E-3CC0-4AC1-8CE5-29DADC41C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39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500">
                    <a:solidFill>
                      <a:srgbClr val="000000"/>
                    </a:solidFill>
                    <a:latin typeface="AvantGarde Bk BT"/>
                  </a:rPr>
                  <a:t>0</a:t>
                </a:r>
                <a:endParaRPr lang="en-US" altLang="en-US" sz="2400"/>
              </a:p>
            </p:txBody>
          </p:sp>
          <p:sp>
            <p:nvSpPr>
              <p:cNvPr id="112689" name="Rectangle 51">
                <a:extLst>
                  <a:ext uri="{FF2B5EF4-FFF2-40B4-BE49-F238E27FC236}">
                    <a16:creationId xmlns:a16="http://schemas.microsoft.com/office/drawing/2014/main" id="{E15C8CAE-99DA-4E32-9779-F247928F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6" y="4145"/>
                <a:ext cx="39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500">
                    <a:solidFill>
                      <a:srgbClr val="000000"/>
                    </a:solidFill>
                    <a:latin typeface="AvantGarde Bk BT"/>
                  </a:rPr>
                  <a:t>2</a:t>
                </a:r>
                <a:endParaRPr lang="en-US" altLang="en-US" sz="2400"/>
              </a:p>
            </p:txBody>
          </p:sp>
          <p:sp>
            <p:nvSpPr>
              <p:cNvPr id="112690" name="Rectangle 52">
                <a:extLst>
                  <a:ext uri="{FF2B5EF4-FFF2-40B4-BE49-F238E27FC236}">
                    <a16:creationId xmlns:a16="http://schemas.microsoft.com/office/drawing/2014/main" id="{DE1DB8EB-D482-470C-9E1A-309873D77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4133"/>
                <a:ext cx="42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5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p</a:t>
                </a:r>
                <a:endParaRPr lang="en-US" altLang="en-US" sz="2400"/>
              </a:p>
            </p:txBody>
          </p:sp>
          <p:sp>
            <p:nvSpPr>
              <p:cNvPr id="112691" name="Freeform 53">
                <a:extLst>
                  <a:ext uri="{FF2B5EF4-FFF2-40B4-BE49-F238E27FC236}">
                    <a16:creationId xmlns:a16="http://schemas.microsoft.com/office/drawing/2014/main" id="{6AB0E86E-7874-45FB-81E8-DF25E8A03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2" name="Freeform 54">
                <a:extLst>
                  <a:ext uri="{FF2B5EF4-FFF2-40B4-BE49-F238E27FC236}">
                    <a16:creationId xmlns:a16="http://schemas.microsoft.com/office/drawing/2014/main" id="{8BD9848E-124A-435D-B197-62F3382F9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648" name="AutoShape 57">
              <a:extLst>
                <a:ext uri="{FF2B5EF4-FFF2-40B4-BE49-F238E27FC236}">
                  <a16:creationId xmlns:a16="http://schemas.microsoft.com/office/drawing/2014/main" id="{F8DECBFB-9E05-4663-900A-6FAFD1B2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3063"/>
              <a:ext cx="539" cy="5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47D96B49-5F1A-46BF-A789-7719D9EE8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 adaptation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1E117F7-E73B-4CED-89E3-BCBA10BB1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594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Problem: the second moment “window” determined by weights </a:t>
            </a:r>
            <a:r>
              <a:rPr lang="en-US" altLang="en-US" i="1"/>
              <a:t>w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</a:t>
            </a:r>
            <a:r>
              <a:rPr lang="en-US" altLang="en-US" i="1"/>
              <a:t>y</a:t>
            </a:r>
            <a:r>
              <a:rPr lang="en-US" altLang="en-US"/>
              <a:t>) must match the characteristic shape of the region</a:t>
            </a:r>
          </a:p>
          <a:p>
            <a:pPr>
              <a:buFontTx/>
              <a:buChar char="•"/>
            </a:pPr>
            <a:r>
              <a:rPr lang="en-US" altLang="en-US"/>
              <a:t>Solution: iterative approach</a:t>
            </a:r>
          </a:p>
          <a:p>
            <a:pPr lvl="1"/>
            <a:r>
              <a:rPr lang="en-US" altLang="en-US"/>
              <a:t>Use a circular window to compute second moment matrix</a:t>
            </a:r>
          </a:p>
          <a:p>
            <a:pPr lvl="1"/>
            <a:r>
              <a:rPr lang="en-US" altLang="en-US"/>
              <a:t>Perform affine adaptation to find an ellipse-shaped window</a:t>
            </a:r>
          </a:p>
          <a:p>
            <a:pPr lvl="1"/>
            <a:r>
              <a:rPr lang="en-US" altLang="en-US"/>
              <a:t>Recompute second moment matrix using new window and iterate</a:t>
            </a:r>
          </a:p>
        </p:txBody>
      </p:sp>
      <p:pic>
        <p:nvPicPr>
          <p:cNvPr id="1345540" name="Picture 4" descr="descrip">
            <a:extLst>
              <a:ext uri="{FF2B5EF4-FFF2-40B4-BE49-F238E27FC236}">
                <a16:creationId xmlns:a16="http://schemas.microsoft.com/office/drawing/2014/main" id="{11884B12-D54E-40B0-879E-F0830850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7" b="8105"/>
          <a:stretch>
            <a:fillRect/>
          </a:stretch>
        </p:blipFill>
        <p:spPr bwMode="auto">
          <a:xfrm>
            <a:off x="5154613" y="4038600"/>
            <a:ext cx="2389187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5541" name="Oval 5">
            <a:extLst>
              <a:ext uri="{FF2B5EF4-FFF2-40B4-BE49-F238E27FC236}">
                <a16:creationId xmlns:a16="http://schemas.microsoft.com/office/drawing/2014/main" id="{01B8C24C-2EC7-45B6-BA89-7DAB4B46406C}"/>
              </a:ext>
            </a:extLst>
          </p:cNvPr>
          <p:cNvSpPr>
            <a:spLocks noChangeArrowheads="1"/>
          </p:cNvSpPr>
          <p:nvPr/>
        </p:nvSpPr>
        <p:spPr bwMode="auto">
          <a:xfrm rot="-2188499">
            <a:off x="4953000" y="4572000"/>
            <a:ext cx="2514600" cy="1447800"/>
          </a:xfrm>
          <a:prstGeom prst="ellipse">
            <a:avLst/>
          </a:prstGeom>
          <a:noFill/>
          <a:ln w="317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5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AD28CB84-26BC-4EE1-A8EC-AF87CCD92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Iterative affine adaptation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DE3BD2A4-17FB-42A9-9484-069D1E320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116740" name="Picture 4">
            <a:extLst>
              <a:ext uri="{FF2B5EF4-FFF2-40B4-BE49-F238E27FC236}">
                <a16:creationId xmlns:a16="http://schemas.microsoft.com/office/drawing/2014/main" id="{518FDDDF-AF7E-4211-8FC8-213EC033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8610600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741" name="Rectangle 5">
            <a:extLst>
              <a:ext uri="{FF2B5EF4-FFF2-40B4-BE49-F238E27FC236}">
                <a16:creationId xmlns:a16="http://schemas.microsoft.com/office/drawing/2014/main" id="{17D92244-B46D-4F9F-AF18-89CB7BF4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92713"/>
            <a:ext cx="91440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K. Mikolajczyk and C. Schmid, </a:t>
            </a:r>
            <a:r>
              <a:rPr lang="en-US" altLang="en-US" sz="2400">
                <a:hlinkClick r:id="rId4"/>
              </a:rPr>
              <a:t>Scale and Affine invariant interest point detectors</a:t>
            </a:r>
            <a:r>
              <a:rPr lang="en-US" altLang="en-US" sz="2400"/>
              <a:t>, IJCV 60(1):63-86, 2004. 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9B752369-554E-4B08-B3F0-7BC54F55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6248400"/>
            <a:ext cx="6697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hlinkClick r:id="rId5"/>
              </a:rPr>
              <a:t>http://www.robots.ox.ac.uk/~vgg/research/affine/</a:t>
            </a:r>
            <a:endParaRPr lang="en-US" altLang="en-US"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4" descr="butterfly_circles">
            <a:extLst>
              <a:ext uri="{FF2B5EF4-FFF2-40B4-BE49-F238E27FC236}">
                <a16:creationId xmlns:a16="http://schemas.microsoft.com/office/drawing/2014/main" id="{963BE075-60B0-487B-B651-6FC6FF7F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2">
            <a:extLst>
              <a:ext uri="{FF2B5EF4-FFF2-40B4-BE49-F238E27FC236}">
                <a16:creationId xmlns:a16="http://schemas.microsoft.com/office/drawing/2014/main" id="{14281F72-AF37-4531-9E0C-280BD4562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 adaptation example</a:t>
            </a:r>
          </a:p>
        </p:txBody>
      </p:sp>
      <p:sp>
        <p:nvSpPr>
          <p:cNvPr id="118788" name="Text Box 6">
            <a:extLst>
              <a:ext uri="{FF2B5EF4-FFF2-40B4-BE49-F238E27FC236}">
                <a16:creationId xmlns:a16="http://schemas.microsoft.com/office/drawing/2014/main" id="{03872A78-EB6A-4F6F-B700-95D7451B9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038" y="5830888"/>
            <a:ext cx="430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Scale-invariant regions (blobs)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4998DE19-5C14-4E63-B5AD-4274A017E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Affine adaptation example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0FB05344-6785-495C-911C-85D67598A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/>
          </a:p>
        </p:txBody>
      </p:sp>
      <p:pic>
        <p:nvPicPr>
          <p:cNvPr id="120836" name="Picture 4" descr="butterfly_ellipses">
            <a:extLst>
              <a:ext uri="{FF2B5EF4-FFF2-40B4-BE49-F238E27FC236}">
                <a16:creationId xmlns:a16="http://schemas.microsoft.com/office/drawing/2014/main" id="{ACA99119-D251-4B65-989E-0552860E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1524000"/>
            <a:ext cx="5757862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 Box 6">
            <a:extLst>
              <a:ext uri="{FF2B5EF4-FFF2-40B4-BE49-F238E27FC236}">
                <a16:creationId xmlns:a16="http://schemas.microsoft.com/office/drawing/2014/main" id="{699BD368-2F53-4C58-B432-6164D2D6F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830888"/>
            <a:ext cx="298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Affine-adapted blobs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1">
            <a:extLst>
              <a:ext uri="{FF2B5EF4-FFF2-40B4-BE49-F238E27FC236}">
                <a16:creationId xmlns:a16="http://schemas.microsoft.com/office/drawing/2014/main" id="{3F1919BF-8541-4EBB-940F-4392DAF02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676400"/>
            <a:ext cx="9144000" cy="4038600"/>
          </a:xfrm>
          <a:prstGeom prst="rect">
            <a:avLst/>
          </a:prstGeom>
          <a:solidFill>
            <a:srgbClr val="292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81D0C36D-451F-4E7F-A5FF-CBB86796D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Affine adaptation </a:t>
            </a:r>
          </a:p>
        </p:txBody>
      </p:sp>
      <p:pic>
        <p:nvPicPr>
          <p:cNvPr id="122884" name="Picture 10" descr="patch1_ellipse">
            <a:extLst>
              <a:ext uri="{FF2B5EF4-FFF2-40B4-BE49-F238E27FC236}">
                <a16:creationId xmlns:a16="http://schemas.microsoft.com/office/drawing/2014/main" id="{79DDAF24-D8D9-490F-91EA-B9689116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590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11" descr="patch2_ellipse">
            <a:extLst>
              <a:ext uri="{FF2B5EF4-FFF2-40B4-BE49-F238E27FC236}">
                <a16:creationId xmlns:a16="http://schemas.microsoft.com/office/drawing/2014/main" id="{68A778E5-C99C-4CC6-B951-19C3C50C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116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12" descr="patch1_circle_amb1">
            <a:extLst>
              <a:ext uri="{FF2B5EF4-FFF2-40B4-BE49-F238E27FC236}">
                <a16:creationId xmlns:a16="http://schemas.microsoft.com/office/drawing/2014/main" id="{2077AE11-010B-477E-A60B-17A7477B0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590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Picture 13" descr="patch2_circle_amb1">
            <a:extLst>
              <a:ext uri="{FF2B5EF4-FFF2-40B4-BE49-F238E27FC236}">
                <a16:creationId xmlns:a16="http://schemas.microsoft.com/office/drawing/2014/main" id="{3CFB142F-34A6-44D5-8A42-AFF12911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116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8" name="Picture 14" descr="patch1_circle_rect1">
            <a:extLst>
              <a:ext uri="{FF2B5EF4-FFF2-40B4-BE49-F238E27FC236}">
                <a16:creationId xmlns:a16="http://schemas.microsoft.com/office/drawing/2014/main" id="{F400B014-2179-4D96-903D-1BB7F76E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2590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9" name="Picture 15" descr="patch2_circle_rect1">
            <a:extLst>
              <a:ext uri="{FF2B5EF4-FFF2-40B4-BE49-F238E27FC236}">
                <a16:creationId xmlns:a16="http://schemas.microsoft.com/office/drawing/2014/main" id="{60D4D245-7E34-46A9-953A-E7C2A737D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401161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0" name="AutoShape 16">
            <a:extLst>
              <a:ext uri="{FF2B5EF4-FFF2-40B4-BE49-F238E27FC236}">
                <a16:creationId xmlns:a16="http://schemas.microsoft.com/office/drawing/2014/main" id="{3F65FAAD-45BF-460C-94C3-3245F9F5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8" y="2868613"/>
            <a:ext cx="341312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891" name="AutoShape 17">
            <a:extLst>
              <a:ext uri="{FF2B5EF4-FFF2-40B4-BE49-F238E27FC236}">
                <a16:creationId xmlns:a16="http://schemas.microsoft.com/office/drawing/2014/main" id="{A36E596E-756E-4414-9586-AD55A0C9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8" y="4621213"/>
            <a:ext cx="341312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pic>
        <p:nvPicPr>
          <p:cNvPr id="122892" name="Picture 18" descr="sift1">
            <a:extLst>
              <a:ext uri="{FF2B5EF4-FFF2-40B4-BE49-F238E27FC236}">
                <a16:creationId xmlns:a16="http://schemas.microsoft.com/office/drawing/2014/main" id="{0CB89AB3-9260-4747-AE37-191AB8E2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63" y="230346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3" name="Picture 19" descr="sift2">
            <a:extLst>
              <a:ext uri="{FF2B5EF4-FFF2-40B4-BE49-F238E27FC236}">
                <a16:creationId xmlns:a16="http://schemas.microsoft.com/office/drawing/2014/main" id="{4745BBB6-4A30-48B4-8C24-7038E285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63" y="405606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4" name="Text Box 22">
            <a:extLst>
              <a:ext uri="{FF2B5EF4-FFF2-40B4-BE49-F238E27FC236}">
                <a16:creationId xmlns:a16="http://schemas.microsoft.com/office/drawing/2014/main" id="{2882E095-6B25-468B-8B35-1B14BC0C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1905000"/>
            <a:ext cx="18494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Extract affine regions</a:t>
            </a:r>
          </a:p>
        </p:txBody>
      </p:sp>
      <p:sp>
        <p:nvSpPr>
          <p:cNvPr id="122895" name="Text Box 23">
            <a:extLst>
              <a:ext uri="{FF2B5EF4-FFF2-40B4-BE49-F238E27FC236}">
                <a16:creationId xmlns:a16="http://schemas.microsoft.com/office/drawing/2014/main" id="{638FB4E4-C16F-4444-93F5-FD87E0EB8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905000"/>
            <a:ext cx="161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Normalize regions</a:t>
            </a:r>
          </a:p>
        </p:txBody>
      </p:sp>
      <p:sp>
        <p:nvSpPr>
          <p:cNvPr id="122896" name="Text Box 24">
            <a:extLst>
              <a:ext uri="{FF2B5EF4-FFF2-40B4-BE49-F238E27FC236}">
                <a16:creationId xmlns:a16="http://schemas.microsoft.com/office/drawing/2014/main" id="{C9AE5306-390A-4AB7-B4B7-2F9EBF82D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1752600"/>
            <a:ext cx="17573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Eliminate rotational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ambiguity</a:t>
            </a:r>
          </a:p>
        </p:txBody>
      </p:sp>
      <p:sp>
        <p:nvSpPr>
          <p:cNvPr id="122897" name="Text Box 25">
            <a:extLst>
              <a:ext uri="{FF2B5EF4-FFF2-40B4-BE49-F238E27FC236}">
                <a16:creationId xmlns:a16="http://schemas.microsoft.com/office/drawing/2014/main" id="{16A2A11C-0AF7-4FE9-875B-2C1B9BB1F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5" y="1752600"/>
            <a:ext cx="1903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Compute appearance</a:t>
            </a:r>
            <a:br>
              <a:rPr lang="en-US" altLang="en-US" sz="1400">
                <a:solidFill>
                  <a:schemeClr val="bg1"/>
                </a:solidFill>
              </a:rPr>
            </a:br>
            <a:r>
              <a:rPr lang="en-US" altLang="en-US" sz="1400">
                <a:solidFill>
                  <a:schemeClr val="bg1"/>
                </a:solidFill>
              </a:rPr>
              <a:t>descriptors</a:t>
            </a:r>
          </a:p>
        </p:txBody>
      </p:sp>
      <p:sp>
        <p:nvSpPr>
          <p:cNvPr id="122898" name="AutoShape 26">
            <a:extLst>
              <a:ext uri="{FF2B5EF4-FFF2-40B4-BE49-F238E27FC236}">
                <a16:creationId xmlns:a16="http://schemas.microsoft.com/office/drawing/2014/main" id="{D6C48E0A-B76D-4D17-A6EE-BB23C1F99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2868613"/>
            <a:ext cx="341312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899" name="AutoShape 27">
            <a:extLst>
              <a:ext uri="{FF2B5EF4-FFF2-40B4-BE49-F238E27FC236}">
                <a16:creationId xmlns:a16="http://schemas.microsoft.com/office/drawing/2014/main" id="{B10BCA89-1ABB-42AC-BC2E-36C679AB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2868613"/>
            <a:ext cx="341313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900" name="AutoShape 28">
            <a:extLst>
              <a:ext uri="{FF2B5EF4-FFF2-40B4-BE49-F238E27FC236}">
                <a16:creationId xmlns:a16="http://schemas.microsoft.com/office/drawing/2014/main" id="{98D5B0B6-907D-4C3C-B3B3-C95134115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4606925"/>
            <a:ext cx="341312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901" name="AutoShape 29">
            <a:extLst>
              <a:ext uri="{FF2B5EF4-FFF2-40B4-BE49-F238E27FC236}">
                <a16:creationId xmlns:a16="http://schemas.microsoft.com/office/drawing/2014/main" id="{67888742-D78A-447B-9717-4EF860BA1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606925"/>
            <a:ext cx="341313" cy="304800"/>
          </a:xfrm>
          <a:prstGeom prst="rightArrow">
            <a:avLst>
              <a:gd name="adj1" fmla="val 50000"/>
              <a:gd name="adj2" fmla="val 27995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tr-TR" altLang="en-US" sz="2400"/>
          </a:p>
        </p:txBody>
      </p:sp>
      <p:sp>
        <p:nvSpPr>
          <p:cNvPr id="122902" name="Rectangle 30">
            <a:extLst>
              <a:ext uri="{FF2B5EF4-FFF2-40B4-BE49-F238E27FC236}">
                <a16:creationId xmlns:a16="http://schemas.microsoft.com/office/drawing/2014/main" id="{4BA5B128-EC9D-48BF-856F-594A15682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488" y="3749675"/>
            <a:ext cx="1444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bg1"/>
                </a:solidFill>
              </a:rPr>
              <a:t>SIFT (Lowe ’04)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SIFT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edge magnitudes + orientations</a:t>
            </a:r>
          </a:p>
          <a:p>
            <a:r>
              <a:rPr lang="en-US" dirty="0"/>
              <a:t>Quantize orientations </a:t>
            </a:r>
            <a:r>
              <a:rPr lang="en-US" i="1" dirty="0"/>
              <a:t>(invariance to </a:t>
            </a:r>
            <a:r>
              <a:rPr lang="en-US" i="1" dirty="0" err="1"/>
              <a:t>def</a:t>
            </a:r>
            <a:r>
              <a:rPr lang="en-US" i="1" dirty="0"/>
              <a:t>)</a:t>
            </a:r>
          </a:p>
          <a:p>
            <a:r>
              <a:rPr lang="en-US" dirty="0"/>
              <a:t>Divide into spatial cells</a:t>
            </a:r>
          </a:p>
          <a:p>
            <a:r>
              <a:rPr lang="en-US" dirty="0"/>
              <a:t>Compute orientation histogram in each cell </a:t>
            </a:r>
            <a:r>
              <a:rPr lang="en-US" i="1" dirty="0"/>
              <a:t>(spatial invariance)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4433844"/>
            <a:ext cx="5019675" cy="2124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6557918"/>
            <a:ext cx="56068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Distinctive Image Features from Scale-Invariant </a:t>
            </a:r>
            <a:r>
              <a:rPr lang="en-US" sz="1350" dirty="0" err="1"/>
              <a:t>Keypoints</a:t>
            </a:r>
            <a:r>
              <a:rPr lang="en-US" sz="1350" dirty="0"/>
              <a:t>. Lowe. In IJCV 2004</a:t>
            </a:r>
          </a:p>
        </p:txBody>
      </p:sp>
    </p:spTree>
    <p:extLst>
      <p:ext uri="{BB962C8B-B14F-4D97-AF65-F5344CB8AC3E}">
        <p14:creationId xmlns:p14="http://schemas.microsoft.com/office/powerpoint/2010/main" val="37289043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1752600" y="914400"/>
            <a:ext cx="8534400" cy="28194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sz="4000" dirty="0"/>
              <a:t>Extraordinarily robust matching technique</a:t>
            </a:r>
          </a:p>
          <a:p>
            <a:pPr lvl="1"/>
            <a:r>
              <a:rPr lang="en-US" dirty="0"/>
              <a:t>Can handle changes in viewpoint</a:t>
            </a:r>
          </a:p>
          <a:p>
            <a:pPr lvl="2"/>
            <a:r>
              <a:rPr lang="en-US" sz="2800" dirty="0"/>
              <a:t>Up to about 60 degree out of plane rotation</a:t>
            </a:r>
          </a:p>
          <a:p>
            <a:pPr lvl="1"/>
            <a:r>
              <a:rPr lang="en-US" dirty="0"/>
              <a:t>Can handle significant changes in illumination</a:t>
            </a:r>
          </a:p>
          <a:p>
            <a:pPr lvl="2"/>
            <a:r>
              <a:rPr lang="en-US" sz="2800" dirty="0"/>
              <a:t>Sometimes even day vs. night (below)</a:t>
            </a:r>
          </a:p>
          <a:p>
            <a:pPr lvl="1"/>
            <a:r>
              <a:rPr lang="en-US" dirty="0"/>
              <a:t>Fast and efficient—can run in real time</a:t>
            </a:r>
          </a:p>
          <a:p>
            <a:pPr lvl="1"/>
            <a:r>
              <a:rPr lang="en-US" dirty="0"/>
              <a:t>Lots of code available: </a:t>
            </a:r>
            <a:r>
              <a:rPr lang="en-US" dirty="0">
                <a:hlinkClick r:id="rId2"/>
              </a:rPr>
              <a:t>http://people.csail.mit.edu/albert/ladypack/wiki/index.php/Known_implementations_of_SIFT</a:t>
            </a:r>
            <a:r>
              <a:rPr lang="en-US" dirty="0"/>
              <a:t> </a:t>
            </a:r>
          </a:p>
        </p:txBody>
      </p:sp>
      <p:pic>
        <p:nvPicPr>
          <p:cNvPr id="69636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3733800"/>
            <a:ext cx="406591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733801"/>
            <a:ext cx="4055864" cy="304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98816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2F70C32-3B45-405F-A6E3-F27BA88E9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Corners</a:t>
            </a:r>
          </a:p>
        </p:txBody>
      </p:sp>
      <p:sp>
        <p:nvSpPr>
          <p:cNvPr id="1159173" name="Rectangle 5">
            <a:extLst>
              <a:ext uri="{FF2B5EF4-FFF2-40B4-BE49-F238E27FC236}">
                <a16:creationId xmlns:a16="http://schemas.microsoft.com/office/drawing/2014/main" id="{D45AB512-5F12-4E61-9F79-F7E17DC45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3352800"/>
            <a:ext cx="7772400" cy="2286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Key property: in the region around a corner, image gradient has two or more dominant directions</a:t>
            </a:r>
          </a:p>
          <a:p>
            <a:pPr>
              <a:buFontTx/>
              <a:buChar char="•"/>
            </a:pPr>
            <a:r>
              <a:rPr lang="en-US" altLang="en-US"/>
              <a:t>Corners are repeatable and distinctive</a:t>
            </a:r>
          </a:p>
        </p:txBody>
      </p:sp>
      <p:graphicFrame>
        <p:nvGraphicFramePr>
          <p:cNvPr id="18436" name="Object 12">
            <a:extLst>
              <a:ext uri="{FF2B5EF4-FFF2-40B4-BE49-F238E27FC236}">
                <a16:creationId xmlns:a16="http://schemas.microsoft.com/office/drawing/2014/main" id="{0F8597B0-0C18-4BD7-A2D4-9EC589C34E3D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971800" y="935038"/>
          <a:ext cx="62484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1485" imgH="2685714" progId="Paint.Picture">
                  <p:embed/>
                </p:oleObj>
              </mc:Choice>
              <mc:Fallback>
                <p:oleObj name="Bitmap Image" r:id="rId3" imgW="7411485" imgH="2685714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35038"/>
                        <a:ext cx="62484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14">
            <a:extLst>
              <a:ext uri="{FF2B5EF4-FFF2-40B4-BE49-F238E27FC236}">
                <a16:creationId xmlns:a16="http://schemas.microsoft.com/office/drawing/2014/main" id="{EA02CAC6-5AAD-4302-8EEA-2AF420F3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759450"/>
            <a:ext cx="830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/>
              <a:t>C.Harris and M.Stephens. </a:t>
            </a:r>
            <a:r>
              <a:rPr lang="en-US" altLang="en-US" sz="2000">
                <a:hlinkClick r:id="rId5"/>
              </a:rPr>
              <a:t>"A Combined Corner and Edge Detector.“</a:t>
            </a:r>
            <a:r>
              <a:rPr lang="en-US" altLang="en-US" sz="2000"/>
              <a:t> </a:t>
            </a:r>
            <a:r>
              <a:rPr lang="en-US" altLang="en-US" sz="2000" i="1"/>
              <a:t>Proceedings of the 4th Alvey Vision Conference</a:t>
            </a:r>
            <a:r>
              <a:rPr lang="en-US" altLang="en-US" sz="2000"/>
              <a:t>: pages 147--151.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17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8991600" cy="762000"/>
          </a:xfrm>
        </p:spPr>
        <p:txBody>
          <a:bodyPr>
            <a:normAutofit/>
          </a:bodyPr>
          <a:lstStyle/>
          <a:p>
            <a:r>
              <a:rPr lang="en-US" dirty="0"/>
              <a:t>Which features match?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James\Dropbox\cs143 fall 2013\cs 143 fall 2013 projects\Local features\www\match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6" y="990601"/>
            <a:ext cx="89058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5811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Test all the features in I</a:t>
            </a:r>
            <a:r>
              <a:rPr lang="en-US" baseline="-25000" dirty="0"/>
              <a:t>2</a:t>
            </a:r>
            <a:r>
              <a:rPr lang="en-US" dirty="0"/>
              <a:t>, find the one with min distance</a:t>
            </a:r>
          </a:p>
        </p:txBody>
      </p:sp>
    </p:spTree>
    <p:extLst>
      <p:ext uri="{BB962C8B-B14F-4D97-AF65-F5344CB8AC3E}">
        <p14:creationId xmlns:p14="http://schemas.microsoft.com/office/powerpoint/2010/main" val="3617618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9CA9B5E-EEC7-4797-9973-71885ADD0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533400"/>
          </a:xfrm>
        </p:spPr>
        <p:txBody>
          <a:bodyPr/>
          <a:lstStyle/>
          <a:p>
            <a:r>
              <a:rPr lang="en-US" altLang="en-US" sz="3000"/>
              <a:t>The Basic Idea</a:t>
            </a:r>
            <a:endParaRPr lang="ru-RU" altLang="en-US" sz="30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1427440-178A-4DDA-A686-CFAB5E17E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We should easily recognize the point by looking through a small window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Shifting a window in </a:t>
            </a:r>
            <a:r>
              <a:rPr lang="en-US" altLang="en-US" i="1"/>
              <a:t>any</a:t>
            </a:r>
            <a:r>
              <a:rPr lang="en-US" altLang="en-US"/>
              <a:t> </a:t>
            </a:r>
            <a:r>
              <a:rPr lang="en-US" altLang="en-US" i="1"/>
              <a:t>direction</a:t>
            </a:r>
            <a:r>
              <a:rPr lang="en-US" altLang="en-US"/>
              <a:t> should give </a:t>
            </a:r>
            <a:r>
              <a:rPr lang="en-US" altLang="en-US" i="1"/>
              <a:t>a large change</a:t>
            </a:r>
            <a:r>
              <a:rPr lang="en-US" altLang="en-US"/>
              <a:t> in intensity</a:t>
            </a:r>
            <a:endParaRPr lang="ru-RU" altLang="en-US"/>
          </a:p>
        </p:txBody>
      </p:sp>
      <p:grpSp>
        <p:nvGrpSpPr>
          <p:cNvPr id="1183773" name="Group 29">
            <a:extLst>
              <a:ext uri="{FF2B5EF4-FFF2-40B4-BE49-F238E27FC236}">
                <a16:creationId xmlns:a16="http://schemas.microsoft.com/office/drawing/2014/main" id="{05455FE8-FF76-4DC8-BDFC-298601785EBF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895600"/>
            <a:ext cx="2438400" cy="3887788"/>
            <a:chOff x="2160" y="1824"/>
            <a:chExt cx="1536" cy="2449"/>
          </a:xfrm>
        </p:grpSpPr>
        <p:pic>
          <p:nvPicPr>
            <p:cNvPr id="20502" name="Picture 8" descr="corner">
              <a:extLst>
                <a:ext uri="{FF2B5EF4-FFF2-40B4-BE49-F238E27FC236}">
                  <a16:creationId xmlns:a16="http://schemas.microsoft.com/office/drawing/2014/main" id="{E69689FD-1108-4B12-AB18-D7FADC6D1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03" name="Text Box 11">
              <a:extLst>
                <a:ext uri="{FF2B5EF4-FFF2-40B4-BE49-F238E27FC236}">
                  <a16:creationId xmlns:a16="http://schemas.microsoft.com/office/drawing/2014/main" id="{9B1E221C-9E90-433A-B765-38D353865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altLang="en-US" sz="2400"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04" name="Rectangle 14">
              <a:extLst>
                <a:ext uri="{FF2B5EF4-FFF2-40B4-BE49-F238E27FC236}">
                  <a16:creationId xmlns:a16="http://schemas.microsoft.com/office/drawing/2014/main" id="{5FBA0530-88DA-4EC2-84EA-15B7B1679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0505" name="Line 16">
              <a:extLst>
                <a:ext uri="{FF2B5EF4-FFF2-40B4-BE49-F238E27FC236}">
                  <a16:creationId xmlns:a16="http://schemas.microsoft.com/office/drawing/2014/main" id="{149022A2-1D66-43AA-B6D8-72B5811EF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3774" name="Group 30">
            <a:extLst>
              <a:ext uri="{FF2B5EF4-FFF2-40B4-BE49-F238E27FC236}">
                <a16:creationId xmlns:a16="http://schemas.microsoft.com/office/drawing/2014/main" id="{DD0A6E04-FB81-44B1-A339-C2C2219AEEDF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2895600"/>
            <a:ext cx="2667000" cy="3887788"/>
            <a:chOff x="3792" y="1824"/>
            <a:chExt cx="1680" cy="2449"/>
          </a:xfrm>
        </p:grpSpPr>
        <p:pic>
          <p:nvPicPr>
            <p:cNvPr id="20495" name="Picture 9" descr="corner">
              <a:extLst>
                <a:ext uri="{FF2B5EF4-FFF2-40B4-BE49-F238E27FC236}">
                  <a16:creationId xmlns:a16="http://schemas.microsoft.com/office/drawing/2014/main" id="{12A618E0-7283-46F7-945C-C3FFE167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6" name="Text Box 12">
              <a:extLst>
                <a:ext uri="{FF2B5EF4-FFF2-40B4-BE49-F238E27FC236}">
                  <a16:creationId xmlns:a16="http://schemas.microsoft.com/office/drawing/2014/main" id="{B9617A86-BA71-4105-B857-D7CDF38EF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altLang="en-US" sz="2400"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97" name="Rectangle 17">
              <a:extLst>
                <a:ext uri="{FF2B5EF4-FFF2-40B4-BE49-F238E27FC236}">
                  <a16:creationId xmlns:a16="http://schemas.microsoft.com/office/drawing/2014/main" id="{0A8E8161-6C6C-4B52-B785-A01B36DBB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0498" name="Line 18">
              <a:extLst>
                <a:ext uri="{FF2B5EF4-FFF2-40B4-BE49-F238E27FC236}">
                  <a16:creationId xmlns:a16="http://schemas.microsoft.com/office/drawing/2014/main" id="{26FE463F-2037-4190-A7BC-B84CD4D0A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20">
              <a:extLst>
                <a:ext uri="{FF2B5EF4-FFF2-40B4-BE49-F238E27FC236}">
                  <a16:creationId xmlns:a16="http://schemas.microsoft.com/office/drawing/2014/main" id="{A6390EEE-16A3-454C-BF30-E924B7D9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Line 21">
              <a:extLst>
                <a:ext uri="{FF2B5EF4-FFF2-40B4-BE49-F238E27FC236}">
                  <a16:creationId xmlns:a16="http://schemas.microsoft.com/office/drawing/2014/main" id="{BC903956-2C74-4557-BBB9-43D70CE28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Line 22">
              <a:extLst>
                <a:ext uri="{FF2B5EF4-FFF2-40B4-BE49-F238E27FC236}">
                  <a16:creationId xmlns:a16="http://schemas.microsoft.com/office/drawing/2014/main" id="{1165C970-8A01-4949-A680-6E7E60C28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3772" name="Group 28">
            <a:extLst>
              <a:ext uri="{FF2B5EF4-FFF2-40B4-BE49-F238E27FC236}">
                <a16:creationId xmlns:a16="http://schemas.microsoft.com/office/drawing/2014/main" id="{4244B55D-CF31-4375-970E-9EDDCCC9040A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895600"/>
            <a:ext cx="2362200" cy="3517900"/>
            <a:chOff x="480" y="1824"/>
            <a:chExt cx="1488" cy="2216"/>
          </a:xfrm>
        </p:grpSpPr>
        <p:pic>
          <p:nvPicPr>
            <p:cNvPr id="20488" name="Picture 7" descr="corner">
              <a:extLst>
                <a:ext uri="{FF2B5EF4-FFF2-40B4-BE49-F238E27FC236}">
                  <a16:creationId xmlns:a16="http://schemas.microsoft.com/office/drawing/2014/main" id="{8BC5CA4F-11FF-4464-831F-586253677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9" name="Text Box 10">
              <a:extLst>
                <a:ext uri="{FF2B5EF4-FFF2-40B4-BE49-F238E27FC236}">
                  <a16:creationId xmlns:a16="http://schemas.microsoft.com/office/drawing/2014/main" id="{86458CC1-24F8-4A1D-AFDD-27652FF6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altLang="en-US" sz="2400"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90" name="Rectangle 13">
              <a:extLst>
                <a:ext uri="{FF2B5EF4-FFF2-40B4-BE49-F238E27FC236}">
                  <a16:creationId xmlns:a16="http://schemas.microsoft.com/office/drawing/2014/main" id="{9FE74039-103D-4BBF-80E5-296E800F7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tr-TR" altLang="en-US" sz="2400"/>
            </a:p>
          </p:txBody>
        </p:sp>
        <p:sp>
          <p:nvSpPr>
            <p:cNvPr id="20491" name="Line 23">
              <a:extLst>
                <a:ext uri="{FF2B5EF4-FFF2-40B4-BE49-F238E27FC236}">
                  <a16:creationId xmlns:a16="http://schemas.microsoft.com/office/drawing/2014/main" id="{DEF5F53B-389F-4EEF-8DA9-3E3B15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Line 24">
              <a:extLst>
                <a:ext uri="{FF2B5EF4-FFF2-40B4-BE49-F238E27FC236}">
                  <a16:creationId xmlns:a16="http://schemas.microsoft.com/office/drawing/2014/main" id="{D9D01A10-08B4-40EF-8224-182BFBEC51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Line 25">
              <a:extLst>
                <a:ext uri="{FF2B5EF4-FFF2-40B4-BE49-F238E27FC236}">
                  <a16:creationId xmlns:a16="http://schemas.microsoft.com/office/drawing/2014/main" id="{4CE431DB-9BBA-4030-AD08-D14F0B164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Line 26">
              <a:extLst>
                <a:ext uri="{FF2B5EF4-FFF2-40B4-BE49-F238E27FC236}">
                  <a16:creationId xmlns:a16="http://schemas.microsoft.com/office/drawing/2014/main" id="{6C1A230F-7D6E-45BB-8A0D-7C0FA52F3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7" name="Text Box 27">
            <a:extLst>
              <a:ext uri="{FF2B5EF4-FFF2-40B4-BE49-F238E27FC236}">
                <a16:creationId xmlns:a16="http://schemas.microsoft.com/office/drawing/2014/main" id="{F32BAC7F-6318-4A31-A294-C3CA649F0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6553200"/>
            <a:ext cx="1476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Source: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19805</TotalTime>
  <Words>2330</Words>
  <Application>Microsoft Office PowerPoint</Application>
  <PresentationFormat>Widescreen</PresentationFormat>
  <Paragraphs>437</Paragraphs>
  <Slides>81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Arial</vt:lpstr>
      <vt:lpstr>Times New Roman</vt:lpstr>
      <vt:lpstr>Arial Unicode MS</vt:lpstr>
      <vt:lpstr>Tahoma</vt:lpstr>
      <vt:lpstr>Symbol</vt:lpstr>
      <vt:lpstr>Times</vt:lpstr>
      <vt:lpstr>Wingdings</vt:lpstr>
      <vt:lpstr>굴림</vt:lpstr>
      <vt:lpstr>AvantGarde Bk BT</vt:lpstr>
      <vt:lpstr>Blank Presentation</vt:lpstr>
      <vt:lpstr>Bitmap Image</vt:lpstr>
      <vt:lpstr>MathType 7.0 Equation</vt:lpstr>
      <vt:lpstr>MathType 5.0 Equation</vt:lpstr>
      <vt:lpstr>Microsoft Equation 3.0</vt:lpstr>
      <vt:lpstr>Adobe Photoshop Image</vt:lpstr>
      <vt:lpstr>Microsoft Photo Editor 3.0 Photo</vt:lpstr>
      <vt:lpstr>Feature extraction: Corners and blobs</vt:lpstr>
      <vt:lpstr>Why extract features?</vt:lpstr>
      <vt:lpstr>Why extract features?</vt:lpstr>
      <vt:lpstr>Why extract features?</vt:lpstr>
      <vt:lpstr>Why extract features?</vt:lpstr>
      <vt:lpstr>Characteristics of good features</vt:lpstr>
      <vt:lpstr>Applications  </vt:lpstr>
      <vt:lpstr>Finding Corners</vt:lpstr>
      <vt:lpstr>The Basic Idea</vt:lpstr>
      <vt:lpstr>Harris Detector: Mathematics</vt:lpstr>
      <vt:lpstr>Harris Detector: Mathematics</vt:lpstr>
      <vt:lpstr>Harris Detector: Mathematics</vt:lpstr>
      <vt:lpstr>Interpreting the second moment matrix</vt:lpstr>
      <vt:lpstr>Interpreting the second moment matrix</vt:lpstr>
      <vt:lpstr>General Case</vt:lpstr>
      <vt:lpstr>Visualization of second moment matrices</vt:lpstr>
      <vt:lpstr>Visualization of second moment matrices</vt:lpstr>
      <vt:lpstr>Interpreting the eigenvalues</vt:lpstr>
      <vt:lpstr>Corner response function</vt:lpstr>
      <vt:lpstr>Harris Detector: Steps</vt:lpstr>
      <vt:lpstr>Harris Detector: Steps</vt:lpstr>
      <vt:lpstr>Harris Detector: Steps</vt:lpstr>
      <vt:lpstr>Harris Detector: Steps</vt:lpstr>
      <vt:lpstr>Harris Detector: Steps</vt:lpstr>
      <vt:lpstr>Harris detector: Summary of steps</vt:lpstr>
      <vt:lpstr>Invariance</vt:lpstr>
      <vt:lpstr>Models of Image Change</vt:lpstr>
      <vt:lpstr>Harris Detector: Invariance Properties</vt:lpstr>
      <vt:lpstr>Harris Detector: Invariance Properties</vt:lpstr>
      <vt:lpstr>Harris Detector: Invariance Properties</vt:lpstr>
      <vt:lpstr>Scale-invariant feature detection</vt:lpstr>
      <vt:lpstr>Scale-invariant features: Blobs</vt:lpstr>
      <vt:lpstr>Recall: Edge detection</vt:lpstr>
      <vt:lpstr>Edge detection, Take 2</vt:lpstr>
      <vt:lpstr>From edges to blobs</vt:lpstr>
      <vt:lpstr>Scale selection</vt:lpstr>
      <vt:lpstr>Scale normalization</vt:lpstr>
      <vt:lpstr>Scale normalization</vt:lpstr>
      <vt:lpstr>Effect of scale normalization</vt:lpstr>
      <vt:lpstr>Blob detection in 2D</vt:lpstr>
      <vt:lpstr>Blob detection in 2D</vt:lpstr>
      <vt:lpstr>Scale selection</vt:lpstr>
      <vt:lpstr>Characteristic scale</vt:lpstr>
      <vt:lpstr>Scale-space blob detector</vt:lpstr>
      <vt:lpstr>Scale-space blob detector: Example</vt:lpstr>
      <vt:lpstr>Scale-space blob detector: Example</vt:lpstr>
      <vt:lpstr>Scale-space blob detector: Example</vt:lpstr>
      <vt:lpstr>Efficient implementation</vt:lpstr>
      <vt:lpstr>Efficient implementation</vt:lpstr>
      <vt:lpstr>Matching feature points</vt:lpstr>
      <vt:lpstr>Feature descriptor</vt:lpstr>
      <vt:lpstr>Feature matching</vt:lpstr>
      <vt:lpstr>Invariance vs. discriminability</vt:lpstr>
      <vt:lpstr>Image transformations</vt:lpstr>
      <vt:lpstr>Invariance</vt:lpstr>
      <vt:lpstr>How to achieve invariance</vt:lpstr>
      <vt:lpstr>The aperture problem</vt:lpstr>
      <vt:lpstr>The aperture problem</vt:lpstr>
      <vt:lpstr>SSD</vt:lpstr>
      <vt:lpstr>SSD</vt:lpstr>
      <vt:lpstr>SSD</vt:lpstr>
      <vt:lpstr>NCC - Normalized Cross Correlation</vt:lpstr>
      <vt:lpstr>NCC - Normalized cross correlation</vt:lpstr>
      <vt:lpstr>Basic correspondence</vt:lpstr>
      <vt:lpstr>Rotation invariance for feature descriptors</vt:lpstr>
      <vt:lpstr>Color and Lighting</vt:lpstr>
      <vt:lpstr>Towards a better feature descriptor</vt:lpstr>
      <vt:lpstr>From scale invariance to affine invariance</vt:lpstr>
      <vt:lpstr>Affine adaptation</vt:lpstr>
      <vt:lpstr>Affine adaptation</vt:lpstr>
      <vt:lpstr>Orientation ambiguity</vt:lpstr>
      <vt:lpstr>Orientation ambiguity</vt:lpstr>
      <vt:lpstr>Affine adaptation</vt:lpstr>
      <vt:lpstr>Iterative affine adaptation</vt:lpstr>
      <vt:lpstr>Affine adaptation example</vt:lpstr>
      <vt:lpstr>Affine adaptation example</vt:lpstr>
      <vt:lpstr>Summary: Affine adaptation </vt:lpstr>
      <vt:lpstr>The SIFT descriptor</vt:lpstr>
      <vt:lpstr>Properties of SIFT</vt:lpstr>
      <vt:lpstr>Which features match?</vt:lpstr>
      <vt:lpstr>Feature matching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Tarkan AYDIN</cp:lastModifiedBy>
  <cp:revision>1031</cp:revision>
  <dcterms:created xsi:type="dcterms:W3CDTF">2004-08-29T23:15:23Z</dcterms:created>
  <dcterms:modified xsi:type="dcterms:W3CDTF">2020-11-24T15:47:46Z</dcterms:modified>
</cp:coreProperties>
</file>